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7" r:id="rId1"/>
  </p:sldMasterIdLst>
  <p:notesMasterIdLst>
    <p:notesMasterId r:id="rId30"/>
  </p:notesMasterIdLst>
  <p:sldIdLst>
    <p:sldId id="265" r:id="rId2"/>
    <p:sldId id="278" r:id="rId3"/>
    <p:sldId id="300" r:id="rId4"/>
    <p:sldId id="281" r:id="rId5"/>
    <p:sldId id="282" r:id="rId6"/>
    <p:sldId id="283" r:id="rId7"/>
    <p:sldId id="284" r:id="rId8"/>
    <p:sldId id="267" r:id="rId9"/>
    <p:sldId id="266" r:id="rId10"/>
    <p:sldId id="269" r:id="rId11"/>
    <p:sldId id="268" r:id="rId12"/>
    <p:sldId id="290" r:id="rId13"/>
    <p:sldId id="291" r:id="rId14"/>
    <p:sldId id="292" r:id="rId15"/>
    <p:sldId id="293" r:id="rId16"/>
    <p:sldId id="294" r:id="rId17"/>
    <p:sldId id="305" r:id="rId18"/>
    <p:sldId id="276" r:id="rId19"/>
    <p:sldId id="277" r:id="rId20"/>
    <p:sldId id="302" r:id="rId21"/>
    <p:sldId id="303" r:id="rId22"/>
    <p:sldId id="304" r:id="rId23"/>
    <p:sldId id="296" r:id="rId24"/>
    <p:sldId id="275" r:id="rId25"/>
    <p:sldId id="279" r:id="rId26"/>
    <p:sldId id="298" r:id="rId27"/>
    <p:sldId id="280" r:id="rId28"/>
    <p:sldId id="27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320"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B654D-610C-4B46-8873-61084C3E070C}" type="datetimeFigureOut">
              <a:rPr lang="en-US" smtClean="0"/>
              <a:t>28/04/20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3FAF97-4B05-9A4A-ADE6-82CBAF770EFD}" type="slidenum">
              <a:rPr lang="en-US" smtClean="0"/>
              <a:t>‹#›</a:t>
            </a:fld>
            <a:endParaRPr lang="en-US"/>
          </a:p>
        </p:txBody>
      </p:sp>
    </p:spTree>
    <p:extLst>
      <p:ext uri="{BB962C8B-B14F-4D97-AF65-F5344CB8AC3E}">
        <p14:creationId xmlns:p14="http://schemas.microsoft.com/office/powerpoint/2010/main" val="41101857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Most of the school are familiar with the idea of carbon footprints, but you can explain the analogy that we leave digital footprints all over the internet and we have to be careful that what we leave is appropriate and positive as it will be there for years to come and could impact on job or college opportunities, future partners etc.</a:t>
            </a:r>
          </a:p>
          <a:p>
            <a:endParaRPr lang="en-GB" baseline="0" dirty="0" smtClean="0"/>
          </a:p>
          <a:p>
            <a:r>
              <a:rPr lang="en-GB" baseline="0" dirty="0" smtClean="0"/>
              <a:t>Although we don’t want to scare them, it is really important that they understand the impact of what is online, particularly with regard to inappropriate comments, pictures of themselves etc.  </a:t>
            </a:r>
          </a:p>
          <a:p>
            <a:endParaRPr lang="en-GB" baseline="0" dirty="0" smtClean="0"/>
          </a:p>
          <a:p>
            <a:r>
              <a:rPr lang="en-GB" baseline="0" dirty="0" smtClean="0"/>
              <a:t>One of the most important messages is that if they receive any indecent images they are just as liable as the person sending the images, even if they didn’t ask for them or they are sent by a best friend or boy/girlfriend.  They could be prosecuted.</a:t>
            </a:r>
          </a:p>
          <a:p>
            <a:endParaRPr lang="en-GB" baseline="0" dirty="0" smtClean="0"/>
          </a:p>
          <a:p>
            <a:r>
              <a:rPr lang="en-GB" baseline="0" dirty="0" smtClean="0"/>
              <a:t>Each student has an advice sheet they can write down information or advice on throughout the lessons, and they can then use this to complete the final competition activity or producing an acrostic giving internet safety advice.</a:t>
            </a:r>
          </a:p>
          <a:p>
            <a:endParaRPr lang="en-GB" baseline="0" dirty="0" smtClean="0"/>
          </a:p>
        </p:txBody>
      </p:sp>
      <p:sp>
        <p:nvSpPr>
          <p:cNvPr id="4" name="Slide Number Placeholder 3"/>
          <p:cNvSpPr>
            <a:spLocks noGrp="1"/>
          </p:cNvSpPr>
          <p:nvPr>
            <p:ph type="sldNum" sz="quarter" idx="10"/>
          </p:nvPr>
        </p:nvSpPr>
        <p:spPr/>
        <p:txBody>
          <a:bodyPr/>
          <a:lstStyle/>
          <a:p>
            <a:fld id="{0A56AA25-9C41-477B-AAF9-D3AFDA1E961E}" type="slidenum">
              <a:rPr lang="en-GB" smtClean="0"/>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0f988d21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0f988d21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Quick fact</a:t>
            </a:r>
            <a:endParaRPr lang="en-GB" dirty="0"/>
          </a:p>
        </p:txBody>
      </p:sp>
      <p:sp>
        <p:nvSpPr>
          <p:cNvPr id="4" name="Slide Number Placeholder 3"/>
          <p:cNvSpPr>
            <a:spLocks noGrp="1"/>
          </p:cNvSpPr>
          <p:nvPr>
            <p:ph type="sldNum" sz="quarter" idx="10"/>
          </p:nvPr>
        </p:nvSpPr>
        <p:spPr/>
        <p:txBody>
          <a:bodyPr/>
          <a:lstStyle/>
          <a:p>
            <a:fld id="{0A56AA25-9C41-477B-AAF9-D3AFDA1E961E}" type="slidenum">
              <a:rPr lang="en-GB" smtClean="0"/>
              <a:pPr/>
              <a:t>17</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Clarify these important</a:t>
            </a:r>
            <a:r>
              <a:rPr lang="en-GB" baseline="0" dirty="0" smtClean="0"/>
              <a:t> facts with regard to the law.  Ask what surprises them, did they know this information?  </a:t>
            </a:r>
            <a:endParaRPr lang="en-GB" dirty="0" smtClean="0"/>
          </a:p>
          <a:p>
            <a:endParaRPr lang="en-GB" dirty="0"/>
          </a:p>
        </p:txBody>
      </p:sp>
      <p:sp>
        <p:nvSpPr>
          <p:cNvPr id="4" name="Slide Number Placeholder 3"/>
          <p:cNvSpPr>
            <a:spLocks noGrp="1"/>
          </p:cNvSpPr>
          <p:nvPr>
            <p:ph type="sldNum" sz="quarter" idx="10"/>
          </p:nvPr>
        </p:nvSpPr>
        <p:spPr/>
        <p:txBody>
          <a:bodyPr/>
          <a:lstStyle/>
          <a:p>
            <a:fld id="{0A56AA25-9C41-477B-AAF9-D3AFDA1E961E}" type="slidenum">
              <a:rPr lang="en-GB" smtClean="0"/>
              <a:pPr/>
              <a:t>20</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Make sure they understand that simply by being sent an image, they are just as liable in the eyes of the law.  Discuss this – it doesn’t seem fair but it is the law.  Discus the implications of being sent something like this.  What should they do?</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official advice would be if it is not malicious, but from friend </a:t>
            </a:r>
            <a:r>
              <a:rPr lang="en-GB" baseline="0" dirty="0" err="1" smtClean="0"/>
              <a:t>etc</a:t>
            </a:r>
            <a:r>
              <a:rPr lang="en-GB" baseline="0" dirty="0" smtClean="0"/>
              <a:t>, then just delete.  If it is malicious or from someone older then report to parents/teachers/police. In this case they should keep the image on whatever device it is on in case it is needed for evidence but </a:t>
            </a:r>
            <a:r>
              <a:rPr lang="en-GB" b="1" baseline="0" dirty="0" smtClean="0"/>
              <a:t>not to print out or show anyone else or they will also then become liable under the law for passing on or possessing indecent images of children.</a:t>
            </a:r>
            <a:endParaRPr lang="en-GB" dirty="0" smtClean="0"/>
          </a:p>
          <a:p>
            <a:endParaRPr lang="en-GB" dirty="0"/>
          </a:p>
        </p:txBody>
      </p:sp>
      <p:sp>
        <p:nvSpPr>
          <p:cNvPr id="4" name="Slide Number Placeholder 3"/>
          <p:cNvSpPr>
            <a:spLocks noGrp="1"/>
          </p:cNvSpPr>
          <p:nvPr>
            <p:ph type="sldNum" sz="quarter" idx="10"/>
          </p:nvPr>
        </p:nvSpPr>
        <p:spPr/>
        <p:txBody>
          <a:bodyPr/>
          <a:lstStyle/>
          <a:p>
            <a:fld id="{0A56AA25-9C41-477B-AAF9-D3AFDA1E961E}" type="slidenum">
              <a:rPr lang="en-GB" smtClean="0"/>
              <a:pPr/>
              <a:t>21</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Clarify – you could receive a police caution, or record, you could be</a:t>
            </a:r>
            <a:r>
              <a:rPr lang="en-GB" baseline="0" dirty="0" smtClean="0"/>
              <a:t> placed on the sex offenders register or go to prison.  However, the most likely scenario for young people is a warning unless repeat offending.  However, because sending/possessing or receiving indecent images of children is against the law – they don’t know what the consequences might be.  Better to be safe than risk affecting their whole future.</a:t>
            </a:r>
            <a:endParaRPr lang="en-GB" dirty="0"/>
          </a:p>
        </p:txBody>
      </p:sp>
      <p:sp>
        <p:nvSpPr>
          <p:cNvPr id="4" name="Slide Number Placeholder 3"/>
          <p:cNvSpPr>
            <a:spLocks noGrp="1"/>
          </p:cNvSpPr>
          <p:nvPr>
            <p:ph type="sldNum" sz="quarter" idx="10"/>
          </p:nvPr>
        </p:nvSpPr>
        <p:spPr/>
        <p:txBody>
          <a:bodyPr/>
          <a:lstStyle/>
          <a:p>
            <a:fld id="{0A56AA25-9C41-477B-AAF9-D3AFDA1E961E}" type="slidenum">
              <a:rPr lang="en-GB" smtClean="0"/>
              <a:pPr/>
              <a:t>22</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79CE2A-BB0A-41B7-AA63-B0338771F556}" type="slidenum">
              <a:rPr lang="en-GB" smtClean="0"/>
              <a:t>23</a:t>
            </a:fld>
            <a:endParaRPr lang="en-GB"/>
          </a:p>
        </p:txBody>
      </p:sp>
    </p:spTree>
    <p:extLst>
      <p:ext uri="{BB962C8B-B14F-4D97-AF65-F5344CB8AC3E}">
        <p14:creationId xmlns:p14="http://schemas.microsoft.com/office/powerpoint/2010/main" val="1306892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Discuss in pairs first then share then clarify with the bullet points.</a:t>
            </a:r>
          </a:p>
          <a:p>
            <a:r>
              <a:rPr lang="en-GB" dirty="0" smtClean="0"/>
              <a:t>Add to their advice</a:t>
            </a:r>
            <a:r>
              <a:rPr lang="en-GB" baseline="0" dirty="0" smtClean="0"/>
              <a:t> sheets anything else they think is important.</a:t>
            </a:r>
            <a:endParaRPr lang="en-GB" dirty="0"/>
          </a:p>
        </p:txBody>
      </p:sp>
      <p:sp>
        <p:nvSpPr>
          <p:cNvPr id="4" name="Slide Number Placeholder 3"/>
          <p:cNvSpPr>
            <a:spLocks noGrp="1"/>
          </p:cNvSpPr>
          <p:nvPr>
            <p:ph type="sldNum" sz="quarter" idx="10"/>
          </p:nvPr>
        </p:nvSpPr>
        <p:spPr/>
        <p:txBody>
          <a:bodyPr/>
          <a:lstStyle/>
          <a:p>
            <a:fld id="{0A56AA25-9C41-477B-AAF9-D3AFDA1E961E}" type="slidenum">
              <a:rPr lang="en-GB" smtClean="0"/>
              <a:pPr/>
              <a:t>25</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79CE2A-BB0A-41B7-AA63-B0338771F556}" type="slidenum">
              <a:rPr lang="en-GB" smtClean="0"/>
              <a:t>26</a:t>
            </a:fld>
            <a:endParaRPr lang="en-GB"/>
          </a:p>
        </p:txBody>
      </p:sp>
    </p:spTree>
    <p:extLst>
      <p:ext uri="{BB962C8B-B14F-4D97-AF65-F5344CB8AC3E}">
        <p14:creationId xmlns:p14="http://schemas.microsoft.com/office/powerpoint/2010/main" val="278168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txBox="1">
            <a:spLocks noGrp="1" noRot="1" noChangeAspect="1" noChangeArrowheads="1" noTextEdit="1"/>
          </p:cNvSpPr>
          <p:nvPr>
            <p:ph type="sldImg"/>
          </p:nvPr>
        </p:nvSpPr>
        <p:spPr>
          <a:xfrm>
            <a:off x="381000" y="693738"/>
            <a:ext cx="6096000" cy="3429000"/>
          </a:xfrm>
          <a:solidFill>
            <a:srgbClr val="FFFFFF"/>
          </a:solidFill>
          <a:ln>
            <a:solidFill>
              <a:srgbClr val="000000"/>
            </a:solidFill>
            <a:miter lim="800000"/>
            <a:headEnd/>
            <a:tailEnd/>
          </a:ln>
        </p:spPr>
      </p:sp>
      <p:sp>
        <p:nvSpPr>
          <p:cNvPr id="20483" name="Rectangle 2"/>
          <p:cNvSpPr txBox="1">
            <a:spLocks noGrp="1" noChangeArrowheads="1"/>
          </p:cNvSpPr>
          <p:nvPr>
            <p:ph type="body" idx="1"/>
          </p:nvPr>
        </p:nvSpPr>
        <p:spPr>
          <a:xfrm>
            <a:off x="686433" y="4342704"/>
            <a:ext cx="5485135" cy="4114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txBox="1">
            <a:spLocks noGrp="1" noRot="1" noChangeAspect="1" noChangeArrowheads="1" noTextEdit="1"/>
          </p:cNvSpPr>
          <p:nvPr>
            <p:ph type="sldImg"/>
          </p:nvPr>
        </p:nvSpPr>
        <p:spPr>
          <a:xfrm>
            <a:off x="381000" y="693738"/>
            <a:ext cx="6096000" cy="3429000"/>
          </a:xfrm>
          <a:solidFill>
            <a:srgbClr val="FFFFFF"/>
          </a:solidFill>
          <a:ln>
            <a:solidFill>
              <a:srgbClr val="000000"/>
            </a:solidFill>
            <a:miter lim="800000"/>
            <a:headEnd/>
            <a:tailEnd/>
          </a:ln>
        </p:spPr>
      </p:sp>
      <p:sp>
        <p:nvSpPr>
          <p:cNvPr id="13315" name="Rectangle 2"/>
          <p:cNvSpPr txBox="1">
            <a:spLocks noGrp="1" noChangeArrowheads="1"/>
          </p:cNvSpPr>
          <p:nvPr>
            <p:ph type="body" idx="1"/>
          </p:nvPr>
        </p:nvSpPr>
        <p:spPr>
          <a:xfrm>
            <a:off x="686433" y="4342704"/>
            <a:ext cx="5485135" cy="4114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txBox="1">
            <a:spLocks noGrp="1" noRot="1" noChangeAspect="1" noChangeArrowheads="1" noTextEdit="1"/>
          </p:cNvSpPr>
          <p:nvPr>
            <p:ph type="sldImg"/>
          </p:nvPr>
        </p:nvSpPr>
        <p:spPr>
          <a:xfrm>
            <a:off x="381000" y="693738"/>
            <a:ext cx="6096000" cy="3429000"/>
          </a:xfrm>
          <a:solidFill>
            <a:srgbClr val="FFFFFF"/>
          </a:solidFill>
          <a:ln>
            <a:solidFill>
              <a:srgbClr val="000000"/>
            </a:solidFill>
            <a:miter lim="800000"/>
            <a:headEnd/>
            <a:tailEnd/>
          </a:ln>
        </p:spPr>
      </p:sp>
      <p:sp>
        <p:nvSpPr>
          <p:cNvPr id="14339" name="Rectangle 2"/>
          <p:cNvSpPr txBox="1">
            <a:spLocks noGrp="1" noChangeArrowheads="1"/>
          </p:cNvSpPr>
          <p:nvPr>
            <p:ph type="body" idx="1"/>
          </p:nvPr>
        </p:nvSpPr>
        <p:spPr>
          <a:xfrm>
            <a:off x="686433" y="4342704"/>
            <a:ext cx="5485135" cy="4114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txBox="1">
            <a:spLocks noGrp="1" noRot="1" noChangeAspect="1" noChangeArrowheads="1" noTextEdit="1"/>
          </p:cNvSpPr>
          <p:nvPr>
            <p:ph type="sldImg"/>
          </p:nvPr>
        </p:nvSpPr>
        <p:spPr>
          <a:xfrm>
            <a:off x="381000" y="693738"/>
            <a:ext cx="6096000" cy="3429000"/>
          </a:xfrm>
          <a:solidFill>
            <a:srgbClr val="FFFFFF"/>
          </a:solidFill>
          <a:ln>
            <a:solidFill>
              <a:srgbClr val="000000"/>
            </a:solidFill>
            <a:miter lim="800000"/>
            <a:headEnd/>
            <a:tailEnd/>
          </a:ln>
        </p:spPr>
      </p:sp>
      <p:sp>
        <p:nvSpPr>
          <p:cNvPr id="16387" name="Rectangle 2"/>
          <p:cNvSpPr txBox="1">
            <a:spLocks noGrp="1" noChangeArrowheads="1"/>
          </p:cNvSpPr>
          <p:nvPr>
            <p:ph type="body" idx="1"/>
          </p:nvPr>
        </p:nvSpPr>
        <p:spPr>
          <a:xfrm>
            <a:off x="686433" y="4342704"/>
            <a:ext cx="5485135" cy="4114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txBox="1">
            <a:spLocks noGrp="1" noRot="1" noChangeAspect="1" noChangeArrowheads="1" noTextEdit="1"/>
          </p:cNvSpPr>
          <p:nvPr>
            <p:ph type="sldImg"/>
          </p:nvPr>
        </p:nvSpPr>
        <p:spPr>
          <a:xfrm>
            <a:off x="381000" y="693738"/>
            <a:ext cx="6096000" cy="3429000"/>
          </a:xfrm>
          <a:solidFill>
            <a:srgbClr val="FFFFFF"/>
          </a:solidFill>
          <a:ln>
            <a:solidFill>
              <a:srgbClr val="000000"/>
            </a:solidFill>
            <a:miter lim="800000"/>
            <a:headEnd/>
            <a:tailEnd/>
          </a:ln>
        </p:spPr>
      </p:sp>
      <p:sp>
        <p:nvSpPr>
          <p:cNvPr id="17411" name="Rectangle 2"/>
          <p:cNvSpPr txBox="1">
            <a:spLocks noGrp="1" noChangeArrowheads="1"/>
          </p:cNvSpPr>
          <p:nvPr>
            <p:ph type="body" idx="1"/>
          </p:nvPr>
        </p:nvSpPr>
        <p:spPr>
          <a:xfrm>
            <a:off x="686433" y="4342704"/>
            <a:ext cx="5485135" cy="4114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0f2eeeb5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0f2eeeb5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0f2eeeb56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0f2eeeb5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0f988d21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0f988d21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0f988d21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0f988d21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en-GB" smtClean="0"/>
              <a:t>Click to edit Master title style</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F7AFFB9B-9FB8-469E-96F9-4D32314110B6}"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smtClean="0"/>
              <a:t>Click to edit Master title style</a:t>
            </a:r>
            <a:endParaRPr/>
          </a:p>
        </p:txBody>
      </p:sp>
      <p:sp>
        <p:nvSpPr>
          <p:cNvPr id="3" name="Picture Placeholder 2"/>
          <p:cNvSpPr>
            <a:spLocks noGrp="1"/>
          </p:cNvSpPr>
          <p:nvPr>
            <p:ph type="pic" idx="1"/>
          </p:nvPr>
        </p:nvSpPr>
        <p:spPr>
          <a:xfrm>
            <a:off x="7317317" y="2048256"/>
            <a:ext cx="4569884"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GB" smtClean="0"/>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12EF78E3-FDA3-4D28-AAA2-0B81F349A39D}" type="datetimeFigureOut">
              <a:rPr lang="en-US" smtClean="0"/>
              <a:t>28/04/20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GB" smtClean="0"/>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C35BB1C6-BF8F-4481-8AB2-603A1C8A906A}"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1236133" y="1129553"/>
            <a:ext cx="10651067" cy="2980944"/>
          </a:xfrm>
        </p:spPr>
        <p:txBody>
          <a:bodyPr>
            <a:normAutofit/>
          </a:bodyPr>
          <a:lstStyle>
            <a:lvl1pPr marL="0" indent="0">
              <a:buNone/>
              <a:defRPr sz="1800"/>
            </a:lvl1pPr>
          </a:lstStyle>
          <a:p>
            <a:r>
              <a:rPr lang="en-GB" smtClean="0"/>
              <a:t>Drag picture to placeholder or click icon to add</a:t>
            </a:r>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GB" smtClean="0"/>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8773459" y="188260"/>
            <a:ext cx="2844800" cy="365125"/>
          </a:xfrm>
        </p:spPr>
        <p:txBody>
          <a:bodyPr/>
          <a:lstStyle/>
          <a:p>
            <a:fld id="{C35BB1C6-BF8F-4481-8AB2-603A1C8A906A}"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1236133" y="1129553"/>
            <a:ext cx="5315712" cy="2980944"/>
          </a:xfrm>
        </p:spPr>
        <p:txBody>
          <a:bodyPr>
            <a:normAutofit/>
          </a:bodyPr>
          <a:lstStyle>
            <a:lvl1pPr marL="0" indent="0">
              <a:buNone/>
              <a:defRPr sz="1800"/>
            </a:lvl1pPr>
          </a:lstStyle>
          <a:p>
            <a:r>
              <a:rPr lang="en-GB" smtClean="0"/>
              <a:t>Drag picture to placeholder or click icon to add</a:t>
            </a:r>
            <a:endParaRPr/>
          </a:p>
        </p:txBody>
      </p:sp>
      <p:sp>
        <p:nvSpPr>
          <p:cNvPr id="7" name="Picture Placeholder 8"/>
          <p:cNvSpPr>
            <a:spLocks noGrp="1"/>
          </p:cNvSpPr>
          <p:nvPr>
            <p:ph type="pic" sz="quarter" idx="14"/>
          </p:nvPr>
        </p:nvSpPr>
        <p:spPr>
          <a:xfrm>
            <a:off x="6571488" y="1129553"/>
            <a:ext cx="5315712" cy="2980944"/>
          </a:xfrm>
        </p:spPr>
        <p:txBody>
          <a:bodyPr>
            <a:normAutofit/>
          </a:bodyPr>
          <a:lstStyle>
            <a:lvl1pPr marL="0" indent="0">
              <a:buNone/>
              <a:defRPr sz="1800"/>
            </a:lvl1pPr>
          </a:lstStyle>
          <a:p>
            <a:r>
              <a:rPr lang="en-GB" smtClean="0"/>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GB" smtClean="0"/>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a:xfrm>
            <a:off x="8773459" y="188260"/>
            <a:ext cx="2844800" cy="365125"/>
          </a:xfrm>
        </p:spPr>
        <p:txBody>
          <a:bodyPr/>
          <a:lstStyle/>
          <a:p>
            <a:fld id="{C35BB1C6-BF8F-4481-8AB2-603A1C8A906A}"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1236133" y="1129553"/>
            <a:ext cx="8802624" cy="2980944"/>
          </a:xfrm>
        </p:spPr>
        <p:txBody>
          <a:bodyPr>
            <a:normAutofit/>
          </a:bodyPr>
          <a:lstStyle>
            <a:lvl1pPr marL="0" indent="0">
              <a:buNone/>
              <a:defRPr sz="1800"/>
            </a:lvl1pPr>
          </a:lstStyle>
          <a:p>
            <a:r>
              <a:rPr lang="en-GB" smtClean="0"/>
              <a:t>Drag picture to placeholder or click icon to add</a:t>
            </a:r>
            <a:endParaRPr/>
          </a:p>
        </p:txBody>
      </p:sp>
      <p:sp>
        <p:nvSpPr>
          <p:cNvPr id="7" name="Picture Placeholder 8"/>
          <p:cNvSpPr>
            <a:spLocks noGrp="1"/>
          </p:cNvSpPr>
          <p:nvPr>
            <p:ph type="pic" sz="quarter" idx="14"/>
          </p:nvPr>
        </p:nvSpPr>
        <p:spPr>
          <a:xfrm>
            <a:off x="10058400" y="1129553"/>
            <a:ext cx="1828800" cy="1481328"/>
          </a:xfrm>
        </p:spPr>
        <p:txBody>
          <a:bodyPr>
            <a:normAutofit/>
          </a:bodyPr>
          <a:lstStyle>
            <a:lvl1pPr marL="0" indent="0">
              <a:buNone/>
              <a:defRPr sz="1800"/>
            </a:lvl1pPr>
          </a:lstStyle>
          <a:p>
            <a:r>
              <a:rPr lang="en-GB" smtClean="0"/>
              <a:t>Drag picture to placeholder or click icon to add</a:t>
            </a:r>
            <a:endParaRPr/>
          </a:p>
        </p:txBody>
      </p:sp>
      <p:sp>
        <p:nvSpPr>
          <p:cNvPr id="8" name="Picture Placeholder 8"/>
          <p:cNvSpPr>
            <a:spLocks noGrp="1"/>
          </p:cNvSpPr>
          <p:nvPr>
            <p:ph type="pic" sz="quarter" idx="15"/>
          </p:nvPr>
        </p:nvSpPr>
        <p:spPr>
          <a:xfrm>
            <a:off x="10058400" y="2629169"/>
            <a:ext cx="1828800" cy="1481328"/>
          </a:xfrm>
        </p:spPr>
        <p:txBody>
          <a:bodyPr>
            <a:normAutofit/>
          </a:bodyPr>
          <a:lstStyle>
            <a:lvl1pPr marL="0" indent="0">
              <a:buNone/>
              <a:defRPr sz="1800"/>
            </a:lvl1pPr>
          </a:lstStyle>
          <a:p>
            <a:r>
              <a:rPr lang="en-GB" smtClean="0"/>
              <a:t>Drag picture to placeholder or click icon to add</a:t>
            </a:r>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49FF1211-4E0C-4AB3-B04F-585959BDAFE8}"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en-GB" smtClean="0"/>
              <a:t>Click to edit Master title style</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28BDECAF-D3BE-4069-9C78-642ECCD01477}"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35" name="Google Shape;35;p4"/>
          <p:cNvSpPr txBox="1">
            <a:spLocks noGrp="1"/>
          </p:cNvSpPr>
          <p:nvPr>
            <p:ph type="title"/>
          </p:nvPr>
        </p:nvSpPr>
        <p:spPr>
          <a:xfrm>
            <a:off x="415600" y="546667"/>
            <a:ext cx="11360800" cy="810400"/>
          </a:xfrm>
          <a:prstGeom prst="rect">
            <a:avLst/>
          </a:prstGeom>
        </p:spPr>
        <p:txBody>
          <a:bodyPr spcFirstLastPara="1" wrap="square" lIns="121897" tIns="121897" rIns="121897" bIns="121897"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121897" tIns="121897" rIns="121897" bIns="121897"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3004734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a:off x="797467" y="2869796"/>
            <a:ext cx="10962800" cy="1118400"/>
          </a:xfrm>
          <a:prstGeom prst="rect">
            <a:avLst/>
          </a:prstGeom>
        </p:spPr>
        <p:txBody>
          <a:bodyPr spcFirstLastPara="1" wrap="square" lIns="121897" tIns="121897" rIns="121897" bIns="121897" anchor="ctr" anchorCtr="0"/>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57570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EFBDC27-E420-4878-9EE6-7B9656D6442A}"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en-GB" smtClean="0"/>
              <a:t>Click to edit Master title style</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C35BB1C6-BF8F-4481-8AB2-603A1C8A906A}"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1236133" y="1129553"/>
            <a:ext cx="10651067" cy="3886200"/>
          </a:xfrm>
        </p:spPr>
        <p:txBody>
          <a:bodyPr>
            <a:normAutofit/>
          </a:bodyPr>
          <a:lstStyle>
            <a:lvl1pPr marL="0" indent="0">
              <a:buNone/>
              <a:defRPr sz="1800"/>
            </a:lvl1pPr>
          </a:lstStyle>
          <a:p>
            <a:r>
              <a:rPr lang="en-GB"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smtClean="0"/>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28/04/20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1490133"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6863379"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a:xfrm>
            <a:off x="8773459" y="188260"/>
            <a:ext cx="2844800" cy="365125"/>
          </a:xfrm>
        </p:spPr>
        <p:txBody>
          <a:bodyPr/>
          <a:lstStyle/>
          <a:p>
            <a:fld id="{AE22DC73-F065-42F5-A9F2-D90B2E42A0B3}" type="datetimeFigureOut">
              <a:rPr lang="en-US" smtClean="0"/>
              <a:t>28/04/20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a:xfrm>
            <a:off x="8773459" y="188260"/>
            <a:ext cx="2844800" cy="365125"/>
          </a:xfrm>
        </p:spPr>
        <p:txBody>
          <a:bodyPr/>
          <a:lstStyle/>
          <a:p>
            <a:fld id="{76BEA702-9B29-41CC-9BCC-3DF8A0D379FE}" type="datetimeFigureOut">
              <a:rPr lang="en-US" smtClean="0"/>
              <a:t>28/04/20</a:t>
            </a:fld>
            <a:endParaRPr lang="en-US" dirty="0"/>
          </a:p>
        </p:txBody>
      </p:sp>
      <p:sp>
        <p:nvSpPr>
          <p:cNvPr id="8" name="Footer Placeholder 7"/>
          <p:cNvSpPr>
            <a:spLocks noGrp="1"/>
          </p:cNvSpPr>
          <p:nvPr>
            <p:ph type="ftr" sz="quarter" idx="11"/>
          </p:nvPr>
        </p:nvSpPr>
        <p:spPr>
          <a:xfrm>
            <a:off x="1494117" y="188260"/>
            <a:ext cx="3860800" cy="365125"/>
          </a:xfrm>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1" name="Straight Connector 10"/>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097649AC-CB8F-4FF1-9A34-5861C74DD0A7}" type="datetimeFigureOut">
              <a:rPr lang="en-US" smtClean="0"/>
              <a:t>28/04/20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28/04/20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smtClean="0"/>
              <a:t>Click to edit Master title style</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50C3BFE2-83B7-4B0A-B9D3-AB28331082B3}" type="datetimeFigureOut">
              <a:rPr lang="en-US" smtClean="0"/>
              <a:t>28/04/20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23856"/>
            <a:ext cx="11885084" cy="914400"/>
          </a:xfrm>
          <a:prstGeom prst="rect">
            <a:avLst/>
          </a:prstGeom>
          <a:solidFill>
            <a:schemeClr val="tx2"/>
          </a:solidFill>
        </p:spPr>
        <p:txBody>
          <a:bodyPr vert="horz" lIns="1188720" tIns="45720" rIns="274320" bIns="45720" rtlCol="0" anchor="ctr">
            <a:normAutofit/>
          </a:bodyPr>
          <a:lstStyle/>
          <a:p>
            <a:r>
              <a:rPr lang="en-GB" smtClean="0"/>
              <a:t>Click to edit Master title style</a:t>
            </a:r>
            <a:endParaRPr/>
          </a:p>
        </p:txBody>
      </p:sp>
      <p:sp>
        <p:nvSpPr>
          <p:cNvPr id="3" name="Text Placeholder 2"/>
          <p:cNvSpPr>
            <a:spLocks noGrp="1"/>
          </p:cNvSpPr>
          <p:nvPr>
            <p:ph type="body" idx="1"/>
          </p:nvPr>
        </p:nvSpPr>
        <p:spPr>
          <a:xfrm>
            <a:off x="1485899" y="2595563"/>
            <a:ext cx="10147301" cy="3670767"/>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8773459" y="188260"/>
            <a:ext cx="28448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C35BB1C6-BF8F-4481-8AB2-603A1C8A906A}" type="datetimeFigureOut">
              <a:rPr lang="en-US" smtClean="0"/>
              <a:t>28/04/20</a:t>
            </a:fld>
            <a:endParaRPr lang="en-US" dirty="0"/>
          </a:p>
        </p:txBody>
      </p:sp>
      <p:sp>
        <p:nvSpPr>
          <p:cNvPr id="5" name="Footer Placeholder 4"/>
          <p:cNvSpPr>
            <a:spLocks noGrp="1"/>
          </p:cNvSpPr>
          <p:nvPr>
            <p:ph type="ftr" sz="quarter" idx="3"/>
          </p:nvPr>
        </p:nvSpPr>
        <p:spPr>
          <a:xfrm>
            <a:off x="1494117" y="188260"/>
            <a:ext cx="38608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11719859" y="6569076"/>
            <a:ext cx="6096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6D22F896-40B5-4ADD-8801-0D06FADFA095}" type="slidenum">
              <a:rPr lang="en-US" smtClean="0"/>
              <a:pPr/>
              <a:t>‹#›</a:t>
            </a:fld>
            <a:endParaRPr lang="en-US" dirty="0"/>
          </a:p>
        </p:txBody>
      </p:sp>
      <p:sp>
        <p:nvSpPr>
          <p:cNvPr id="7" name="Rectangle 6"/>
          <p:cNvSpPr/>
          <p:nvPr/>
        </p:nvSpPr>
        <p:spPr>
          <a:xfrm>
            <a:off x="1219201" y="0"/>
            <a:ext cx="10665884"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1219201" y="6675120"/>
            <a:ext cx="10665884"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4" r:id="rId16"/>
    <p:sldLayoutId id="2147483805" r:id="rId17"/>
  </p:sldLayoutIdLst>
  <p:hf sldNum="0"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www.bbc.co.uk/newsround/38906931" TargetMode="External"/><Relationship Id="rId4" Type="http://schemas.openxmlformats.org/officeDocument/2006/relationships/image" Target="../media/image31.png"/><Relationship Id="rId5" Type="http://schemas.openxmlformats.org/officeDocument/2006/relationships/image" Target="../media/image3.pn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hyperlink" Target="https://www.bbc.co.uk/newsround/38906931" TargetMode="External"/><Relationship Id="rId4" Type="http://schemas.openxmlformats.org/officeDocument/2006/relationships/image" Target="../media/image34.png"/><Relationship Id="rId5"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hyperlink" Target="http://instagram.com/about/legal/terms/updated/" TargetMode="External"/><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U_fExISISv4" TargetMode="External"/><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hyperlink" Target="http://www.pro-music.org/" TargetMode="External"/><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https://www.youtube.com/watch?v=w2tW50CD6A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6920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23349" t="40349" r="43892"/>
          <a:stretch/>
        </p:blipFill>
        <p:spPr>
          <a:xfrm>
            <a:off x="184700" y="274320"/>
            <a:ext cx="3650802" cy="3739428"/>
          </a:xfrm>
          <a:prstGeom prst="rect">
            <a:avLst/>
          </a:prstGeom>
        </p:spPr>
      </p:pic>
      <p:pic>
        <p:nvPicPr>
          <p:cNvPr id="5" name="Picture 4"/>
          <p:cNvPicPr>
            <a:picLocks noChangeAspect="1"/>
          </p:cNvPicPr>
          <p:nvPr/>
        </p:nvPicPr>
        <p:blipFill>
          <a:blip r:embed="rId3"/>
          <a:stretch>
            <a:fillRect/>
          </a:stretch>
        </p:blipFill>
        <p:spPr>
          <a:xfrm>
            <a:off x="7646370" y="274320"/>
            <a:ext cx="3870913" cy="3739428"/>
          </a:xfrm>
          <a:prstGeom prst="rect">
            <a:avLst/>
          </a:prstGeom>
        </p:spPr>
      </p:pic>
      <p:pic>
        <p:nvPicPr>
          <p:cNvPr id="6" name="Picture 5"/>
          <p:cNvPicPr>
            <a:picLocks noChangeAspect="1"/>
          </p:cNvPicPr>
          <p:nvPr/>
        </p:nvPicPr>
        <p:blipFill rotWithShape="1">
          <a:blip r:embed="rId4"/>
          <a:srcRect l="25971" t="13176" r="37521" b="646"/>
          <a:stretch/>
        </p:blipFill>
        <p:spPr>
          <a:xfrm>
            <a:off x="4405132" y="184577"/>
            <a:ext cx="2513338" cy="4974629"/>
          </a:xfrm>
          <a:prstGeom prst="rect">
            <a:avLst/>
          </a:prstGeom>
        </p:spPr>
      </p:pic>
      <p:sp>
        <p:nvSpPr>
          <p:cNvPr id="3" name="Rectangle 2"/>
          <p:cNvSpPr/>
          <p:nvPr/>
        </p:nvSpPr>
        <p:spPr>
          <a:xfrm>
            <a:off x="1042806" y="5285433"/>
            <a:ext cx="6096000" cy="1200329"/>
          </a:xfrm>
          <a:prstGeom prst="rect">
            <a:avLst/>
          </a:prstGeom>
        </p:spPr>
        <p:txBody>
          <a:bodyPr>
            <a:spAutoFit/>
          </a:bodyPr>
          <a:lstStyle/>
          <a:p>
            <a:r>
              <a:rPr lang="en-US" dirty="0"/>
              <a:t>"Her actions consisted of starting rumors of the victim having sexually transmitted diseases, vulgar name-calling ... and threats to 'expose' personal and sensitive details of the victim's life."</a:t>
            </a:r>
          </a:p>
        </p:txBody>
      </p:sp>
      <p:pic>
        <p:nvPicPr>
          <p:cNvPr id="7" name="Picture 6"/>
          <p:cNvPicPr>
            <a:picLocks noChangeAspect="1"/>
          </p:cNvPicPr>
          <p:nvPr/>
        </p:nvPicPr>
        <p:blipFill>
          <a:blip r:embed="rId5"/>
          <a:stretch>
            <a:fillRect/>
          </a:stretch>
        </p:blipFill>
        <p:spPr>
          <a:xfrm>
            <a:off x="7282341" y="4367585"/>
            <a:ext cx="3797300" cy="2133600"/>
          </a:xfrm>
          <a:prstGeom prst="rect">
            <a:avLst/>
          </a:prstGeom>
        </p:spPr>
      </p:pic>
      <p:sp>
        <p:nvSpPr>
          <p:cNvPr id="8" name="TextBox 7"/>
          <p:cNvSpPr txBox="1"/>
          <p:nvPr/>
        </p:nvSpPr>
        <p:spPr>
          <a:xfrm>
            <a:off x="7502769" y="5966022"/>
            <a:ext cx="2239133" cy="369332"/>
          </a:xfrm>
          <a:prstGeom prst="rect">
            <a:avLst/>
          </a:prstGeom>
          <a:noFill/>
        </p:spPr>
        <p:txBody>
          <a:bodyPr wrap="square" rtlCol="0">
            <a:spAutoFit/>
          </a:bodyPr>
          <a:lstStyle/>
          <a:p>
            <a:r>
              <a:rPr lang="en-US" dirty="0" err="1" smtClean="0"/>
              <a:t>Gabbie</a:t>
            </a:r>
            <a:r>
              <a:rPr lang="en-US" dirty="0" smtClean="0"/>
              <a:t> Green</a:t>
            </a:r>
            <a:endParaRPr lang="en-US" dirty="0"/>
          </a:p>
        </p:txBody>
      </p:sp>
      <p:pic>
        <p:nvPicPr>
          <p:cNvPr id="9" name="Picture 8"/>
          <p:cNvPicPr>
            <a:picLocks noChangeAspect="1"/>
          </p:cNvPicPr>
          <p:nvPr/>
        </p:nvPicPr>
        <p:blipFill>
          <a:blip r:embed="rId6"/>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513348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0332"/>
            <a:ext cx="11885084" cy="914400"/>
          </a:xfrm>
        </p:spPr>
        <p:txBody>
          <a:bodyPr/>
          <a:lstStyle/>
          <a:p>
            <a:r>
              <a:rPr lang="en-GB" dirty="0" smtClean="0"/>
              <a:t>Gossip, Rumours and fake news</a:t>
            </a:r>
            <a:endParaRPr lang="en-GB" dirty="0"/>
          </a:p>
        </p:txBody>
      </p:sp>
      <p:sp>
        <p:nvSpPr>
          <p:cNvPr id="3" name="Content Placeholder 2"/>
          <p:cNvSpPr>
            <a:spLocks noGrp="1"/>
          </p:cNvSpPr>
          <p:nvPr>
            <p:ph idx="1"/>
          </p:nvPr>
        </p:nvSpPr>
        <p:spPr>
          <a:xfrm>
            <a:off x="756458" y="2619470"/>
            <a:ext cx="10394707" cy="785960"/>
          </a:xfrm>
        </p:spPr>
        <p:txBody>
          <a:bodyPr>
            <a:normAutofit/>
          </a:bodyPr>
          <a:lstStyle/>
          <a:p>
            <a:pPr marL="0" indent="0">
              <a:buNone/>
            </a:pPr>
            <a:r>
              <a:rPr lang="en-GB" dirty="0"/>
              <a:t>Bullying by spreading rumours and </a:t>
            </a:r>
            <a:r>
              <a:rPr lang="en-GB" dirty="0" smtClean="0"/>
              <a:t>gossip is growing rapidly</a:t>
            </a:r>
            <a:endParaRPr lang="en-GB" dirty="0"/>
          </a:p>
        </p:txBody>
      </p:sp>
      <p:sp>
        <p:nvSpPr>
          <p:cNvPr id="4" name="TextBox 3"/>
          <p:cNvSpPr txBox="1"/>
          <p:nvPr/>
        </p:nvSpPr>
        <p:spPr>
          <a:xfrm>
            <a:off x="756458" y="3452524"/>
            <a:ext cx="10873047" cy="646331"/>
          </a:xfrm>
          <a:prstGeom prst="rect">
            <a:avLst/>
          </a:prstGeom>
          <a:noFill/>
        </p:spPr>
        <p:txBody>
          <a:bodyPr wrap="square" rtlCol="0">
            <a:spAutoFit/>
          </a:bodyPr>
          <a:lstStyle/>
          <a:p>
            <a:r>
              <a:rPr lang="en-GB" dirty="0"/>
              <a:t>S</a:t>
            </a:r>
            <a:r>
              <a:rPr lang="en-GB" dirty="0" smtClean="0"/>
              <a:t>ocial </a:t>
            </a:r>
            <a:r>
              <a:rPr lang="en-GB" dirty="0"/>
              <a:t>networking sites and messaging </a:t>
            </a:r>
            <a:r>
              <a:rPr lang="en-GB" dirty="0" smtClean="0"/>
              <a:t>apps </a:t>
            </a:r>
            <a:r>
              <a:rPr lang="en-GB" dirty="0"/>
              <a:t>can be seen by lots of people and these posts can go viral very fast and be shared by so many people within minutes in some cases</a:t>
            </a:r>
            <a:r>
              <a:rPr lang="en-GB" dirty="0" smtClean="0"/>
              <a:t>.</a:t>
            </a:r>
            <a:endParaRPr lang="en-GB" dirty="0"/>
          </a:p>
        </p:txBody>
      </p:sp>
      <p:sp>
        <p:nvSpPr>
          <p:cNvPr id="5" name="Rectangle 4"/>
          <p:cNvSpPr/>
          <p:nvPr/>
        </p:nvSpPr>
        <p:spPr>
          <a:xfrm>
            <a:off x="756458" y="4187135"/>
            <a:ext cx="10523913" cy="1754326"/>
          </a:xfrm>
          <a:prstGeom prst="rect">
            <a:avLst/>
          </a:prstGeom>
        </p:spPr>
        <p:txBody>
          <a:bodyPr wrap="square">
            <a:spAutoFit/>
          </a:bodyPr>
          <a:lstStyle/>
          <a:p>
            <a:r>
              <a:rPr lang="en-GB" dirty="0"/>
              <a:t>From </a:t>
            </a:r>
            <a:r>
              <a:rPr lang="en-GB" dirty="0" smtClean="0"/>
              <a:t>research, </a:t>
            </a:r>
            <a:r>
              <a:rPr lang="en-GB" dirty="0"/>
              <a:t>the most vicious gossip and rumours are often spread by people who were once your best </a:t>
            </a:r>
            <a:r>
              <a:rPr lang="en-GB" dirty="0" smtClean="0"/>
              <a:t>friends</a:t>
            </a:r>
          </a:p>
          <a:p>
            <a:endParaRPr lang="en-GB" dirty="0"/>
          </a:p>
          <a:p>
            <a:r>
              <a:rPr lang="en-GB" dirty="0" smtClean="0"/>
              <a:t>Keep </a:t>
            </a:r>
            <a:r>
              <a:rPr lang="en-GB" dirty="0"/>
              <a:t>secrets and personal information to yourself. Only tell people things if it wouldn't embarrass you if other people found out about them. </a:t>
            </a:r>
            <a:endParaRPr lang="en-GB" dirty="0" smtClean="0"/>
          </a:p>
          <a:p>
            <a:endParaRPr lang="en-GB" dirty="0"/>
          </a:p>
        </p:txBody>
      </p:sp>
      <p:sp>
        <p:nvSpPr>
          <p:cNvPr id="6" name="Rectangle 5"/>
          <p:cNvSpPr/>
          <p:nvPr/>
        </p:nvSpPr>
        <p:spPr>
          <a:xfrm>
            <a:off x="3144981" y="1676468"/>
            <a:ext cx="6096000" cy="646331"/>
          </a:xfrm>
          <a:prstGeom prst="rect">
            <a:avLst/>
          </a:prstGeom>
        </p:spPr>
        <p:txBody>
          <a:bodyPr>
            <a:spAutoFit/>
          </a:bodyPr>
          <a:lstStyle/>
          <a:p>
            <a:r>
              <a:rPr lang="en-GB" dirty="0"/>
              <a:t>Posting false and malicious things about people on the internet can be classed as </a:t>
            </a:r>
            <a:r>
              <a:rPr lang="en-GB" dirty="0" smtClean="0"/>
              <a:t>‘harassment’.</a:t>
            </a:r>
            <a:endParaRPr lang="en-GB" dirty="0"/>
          </a:p>
        </p:txBody>
      </p:sp>
      <p:pic>
        <p:nvPicPr>
          <p:cNvPr id="7" name="Picture 6"/>
          <p:cNvPicPr>
            <a:picLocks noChangeAspect="1"/>
          </p:cNvPicPr>
          <p:nvPr/>
        </p:nvPicPr>
        <p:blipFill>
          <a:blip r:embed="rId2"/>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626601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body" idx="1"/>
          </p:nvPr>
        </p:nvSpPr>
        <p:spPr>
          <a:prstGeom prst="rect">
            <a:avLst/>
          </a:prstGeom>
        </p:spPr>
        <p:txBody>
          <a:bodyPr spcFirstLastPara="1" wrap="square" lIns="121897" tIns="121897" rIns="121897" bIns="121897" anchor="t" anchorCtr="0">
            <a:noAutofit/>
          </a:bodyPr>
          <a:lstStyle/>
          <a:p>
            <a:pPr marL="0" indent="0">
              <a:spcAft>
                <a:spcPts val="2133"/>
              </a:spcAft>
              <a:buNone/>
            </a:pPr>
            <a:endParaRPr/>
          </a:p>
        </p:txBody>
      </p:sp>
      <p:pic>
        <p:nvPicPr>
          <p:cNvPr id="108" name="Google Shape;108;p16">
            <a:hlinkClick r:id="rId3"/>
          </p:cNvPr>
          <p:cNvPicPr preferRelativeResize="0"/>
          <p:nvPr/>
        </p:nvPicPr>
        <p:blipFill>
          <a:blip r:embed="rId4">
            <a:alphaModFix/>
          </a:blip>
          <a:stretch>
            <a:fillRect/>
          </a:stretch>
        </p:blipFill>
        <p:spPr>
          <a:xfrm>
            <a:off x="0" y="0"/>
            <a:ext cx="11734800" cy="6578600"/>
          </a:xfrm>
          <a:prstGeom prst="rect">
            <a:avLst/>
          </a:prstGeom>
          <a:noFill/>
          <a:ln>
            <a:noFill/>
          </a:ln>
        </p:spPr>
      </p:pic>
      <p:pic>
        <p:nvPicPr>
          <p:cNvPr id="4" name="Picture 3"/>
          <p:cNvPicPr>
            <a:picLocks noChangeAspect="1"/>
          </p:cNvPicPr>
          <p:nvPr/>
        </p:nvPicPr>
        <p:blipFill>
          <a:blip r:embed="rId5"/>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92652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797467" y="4485863"/>
            <a:ext cx="10962800" cy="1118400"/>
          </a:xfrm>
          <a:prstGeom prst="rect">
            <a:avLst/>
          </a:prstGeom>
        </p:spPr>
        <p:txBody>
          <a:bodyPr spcFirstLastPara="1" wrap="square" lIns="121897" tIns="121897" rIns="121897" bIns="121897" anchor="ctr" anchorCtr="0">
            <a:noAutofit/>
          </a:bodyPr>
          <a:lstStyle/>
          <a:p>
            <a:r>
              <a:rPr lang="en-GB" dirty="0"/>
              <a:t>Fake news is a problem because it can make people believe things that are completely untrue.</a:t>
            </a:r>
            <a:endParaRPr dirty="0"/>
          </a:p>
        </p:txBody>
      </p:sp>
      <p:pic>
        <p:nvPicPr>
          <p:cNvPr id="114" name="Google Shape;114;p17"/>
          <p:cNvPicPr preferRelativeResize="0"/>
          <p:nvPr/>
        </p:nvPicPr>
        <p:blipFill>
          <a:blip r:embed="rId3">
            <a:alphaModFix/>
          </a:blip>
          <a:stretch>
            <a:fillRect/>
          </a:stretch>
        </p:blipFill>
        <p:spPr>
          <a:xfrm>
            <a:off x="922934" y="782796"/>
            <a:ext cx="3911025" cy="2463403"/>
          </a:xfrm>
          <a:prstGeom prst="rect">
            <a:avLst/>
          </a:prstGeom>
          <a:noFill/>
          <a:ln>
            <a:noFill/>
          </a:ln>
        </p:spPr>
      </p:pic>
      <p:pic>
        <p:nvPicPr>
          <p:cNvPr id="115" name="Google Shape;115;p17"/>
          <p:cNvPicPr preferRelativeResize="0"/>
          <p:nvPr/>
        </p:nvPicPr>
        <p:blipFill>
          <a:blip r:embed="rId4">
            <a:alphaModFix/>
          </a:blip>
          <a:stretch>
            <a:fillRect/>
          </a:stretch>
        </p:blipFill>
        <p:spPr>
          <a:xfrm>
            <a:off x="5050733" y="782800"/>
            <a:ext cx="3758432" cy="2463400"/>
          </a:xfrm>
          <a:prstGeom prst="rect">
            <a:avLst/>
          </a:prstGeom>
          <a:noFill/>
          <a:ln>
            <a:noFill/>
          </a:ln>
        </p:spPr>
      </p:pic>
      <p:pic>
        <p:nvPicPr>
          <p:cNvPr id="5" name="Picture 4"/>
          <p:cNvPicPr>
            <a:picLocks noChangeAspect="1"/>
          </p:cNvPicPr>
          <p:nvPr/>
        </p:nvPicPr>
        <p:blipFill>
          <a:blip r:embed="rId5"/>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350027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91300" y="112996"/>
            <a:ext cx="10962800" cy="1118400"/>
          </a:xfrm>
          <a:prstGeom prst="rect">
            <a:avLst/>
          </a:prstGeom>
        </p:spPr>
        <p:txBody>
          <a:bodyPr spcFirstLastPara="1" wrap="square" lIns="121897" tIns="121897" rIns="121897" bIns="121897" anchor="ctr" anchorCtr="0">
            <a:noAutofit/>
          </a:bodyPr>
          <a:lstStyle/>
          <a:p>
            <a:r>
              <a:rPr lang="en-GB"/>
              <a:t>How do you spot fake news?</a:t>
            </a:r>
            <a:endParaRPr/>
          </a:p>
        </p:txBody>
      </p:sp>
      <p:pic>
        <p:nvPicPr>
          <p:cNvPr id="121" name="Google Shape;121;p18">
            <a:hlinkClick r:id="rId3"/>
          </p:cNvPr>
          <p:cNvPicPr preferRelativeResize="0"/>
          <p:nvPr/>
        </p:nvPicPr>
        <p:blipFill>
          <a:blip r:embed="rId4">
            <a:alphaModFix/>
          </a:blip>
          <a:stretch>
            <a:fillRect/>
          </a:stretch>
        </p:blipFill>
        <p:spPr>
          <a:xfrm>
            <a:off x="1058767" y="1380297"/>
            <a:ext cx="9309532" cy="5220204"/>
          </a:xfrm>
          <a:prstGeom prst="rect">
            <a:avLst/>
          </a:prstGeom>
          <a:noFill/>
          <a:ln>
            <a:noFill/>
          </a:ln>
        </p:spPr>
      </p:pic>
      <p:pic>
        <p:nvPicPr>
          <p:cNvPr id="4" name="Picture 3"/>
          <p:cNvPicPr>
            <a:picLocks noChangeAspect="1"/>
          </p:cNvPicPr>
          <p:nvPr/>
        </p:nvPicPr>
        <p:blipFill>
          <a:blip r:embed="rId5"/>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2894968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91300" y="112996"/>
            <a:ext cx="10962800" cy="1118400"/>
          </a:xfrm>
          <a:prstGeom prst="rect">
            <a:avLst/>
          </a:prstGeom>
        </p:spPr>
        <p:txBody>
          <a:bodyPr spcFirstLastPara="1" wrap="square" lIns="121897" tIns="121897" rIns="121897" bIns="121897" anchor="ctr" anchorCtr="0">
            <a:noAutofit/>
          </a:bodyPr>
          <a:lstStyle/>
          <a:p>
            <a:r>
              <a:rPr lang="en-GB"/>
              <a:t>How do you spot fake news?</a:t>
            </a:r>
            <a:endParaRPr/>
          </a:p>
        </p:txBody>
      </p:sp>
      <p:sp>
        <p:nvSpPr>
          <p:cNvPr id="127" name="Google Shape;127;p19"/>
          <p:cNvSpPr/>
          <p:nvPr/>
        </p:nvSpPr>
        <p:spPr>
          <a:xfrm>
            <a:off x="339533" y="1328167"/>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Has the story been reported anywhere else?</a:t>
            </a:r>
            <a:endParaRPr/>
          </a:p>
        </p:txBody>
      </p:sp>
      <p:sp>
        <p:nvSpPr>
          <p:cNvPr id="128" name="Google Shape;128;p19"/>
          <p:cNvSpPr/>
          <p:nvPr/>
        </p:nvSpPr>
        <p:spPr>
          <a:xfrm>
            <a:off x="3666633" y="1396100"/>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Is it on the radio, TV or in the newspapers?</a:t>
            </a:r>
            <a:endParaRPr/>
          </a:p>
        </p:txBody>
      </p:sp>
      <p:sp>
        <p:nvSpPr>
          <p:cNvPr id="129" name="Google Shape;129;p19"/>
          <p:cNvSpPr/>
          <p:nvPr/>
        </p:nvSpPr>
        <p:spPr>
          <a:xfrm>
            <a:off x="6885133" y="1396100"/>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Have you heard of the organisation that published the story?</a:t>
            </a:r>
            <a:endParaRPr/>
          </a:p>
        </p:txBody>
      </p:sp>
      <p:sp>
        <p:nvSpPr>
          <p:cNvPr id="130" name="Google Shape;130;p19"/>
          <p:cNvSpPr/>
          <p:nvPr/>
        </p:nvSpPr>
        <p:spPr>
          <a:xfrm>
            <a:off x="258033" y="2971367"/>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Does the website where you found the story look genuine? </a:t>
            </a:r>
            <a:endParaRPr/>
          </a:p>
        </p:txBody>
      </p:sp>
      <p:sp>
        <p:nvSpPr>
          <p:cNvPr id="131" name="Google Shape;131;p19"/>
          <p:cNvSpPr/>
          <p:nvPr/>
        </p:nvSpPr>
        <p:spPr>
          <a:xfrm>
            <a:off x="3544433" y="3268533"/>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Does the website address at the very top of the page look real?</a:t>
            </a:r>
            <a:endParaRPr/>
          </a:p>
        </p:txBody>
      </p:sp>
      <p:sp>
        <p:nvSpPr>
          <p:cNvPr id="132" name="Google Shape;132;p19"/>
          <p:cNvSpPr/>
          <p:nvPr/>
        </p:nvSpPr>
        <p:spPr>
          <a:xfrm>
            <a:off x="339533" y="4914900"/>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Does the photo or video look normal?</a:t>
            </a:r>
            <a:endParaRPr/>
          </a:p>
        </p:txBody>
      </p:sp>
      <p:pic>
        <p:nvPicPr>
          <p:cNvPr id="133" name="Google Shape;133;p19"/>
          <p:cNvPicPr preferRelativeResize="0"/>
          <p:nvPr/>
        </p:nvPicPr>
        <p:blipFill>
          <a:blip r:embed="rId3">
            <a:alphaModFix/>
          </a:blip>
          <a:stretch>
            <a:fillRect/>
          </a:stretch>
        </p:blipFill>
        <p:spPr>
          <a:xfrm>
            <a:off x="4777733" y="4830101"/>
            <a:ext cx="3587667" cy="1793833"/>
          </a:xfrm>
          <a:prstGeom prst="rect">
            <a:avLst/>
          </a:prstGeom>
          <a:noFill/>
          <a:ln>
            <a:noFill/>
          </a:ln>
        </p:spPr>
      </p:pic>
      <p:grpSp>
        <p:nvGrpSpPr>
          <p:cNvPr id="134" name="Google Shape;134;p19"/>
          <p:cNvGrpSpPr/>
          <p:nvPr/>
        </p:nvGrpSpPr>
        <p:grpSpPr>
          <a:xfrm>
            <a:off x="9886323" y="1531584"/>
            <a:ext cx="2073933" cy="4369040"/>
            <a:chOff x="7414742" y="1148688"/>
            <a:chExt cx="1555450" cy="3276780"/>
          </a:xfrm>
        </p:grpSpPr>
        <p:pic>
          <p:nvPicPr>
            <p:cNvPr id="135" name="Google Shape;135;p19"/>
            <p:cNvPicPr preferRelativeResize="0"/>
            <p:nvPr/>
          </p:nvPicPr>
          <p:blipFill>
            <a:blip r:embed="rId4">
              <a:alphaModFix/>
            </a:blip>
            <a:stretch>
              <a:fillRect/>
            </a:stretch>
          </p:blipFill>
          <p:spPr>
            <a:xfrm>
              <a:off x="7577725" y="1148688"/>
              <a:ext cx="1328348" cy="743875"/>
            </a:xfrm>
            <a:prstGeom prst="rect">
              <a:avLst/>
            </a:prstGeom>
            <a:noFill/>
            <a:ln>
              <a:noFill/>
            </a:ln>
          </p:spPr>
        </p:pic>
        <p:pic>
          <p:nvPicPr>
            <p:cNvPr id="136" name="Google Shape;136;p19"/>
            <p:cNvPicPr preferRelativeResize="0"/>
            <p:nvPr/>
          </p:nvPicPr>
          <p:blipFill>
            <a:blip r:embed="rId5">
              <a:alphaModFix/>
            </a:blip>
            <a:stretch>
              <a:fillRect/>
            </a:stretch>
          </p:blipFill>
          <p:spPr>
            <a:xfrm>
              <a:off x="7577725" y="2044725"/>
              <a:ext cx="1283725" cy="641875"/>
            </a:xfrm>
            <a:prstGeom prst="rect">
              <a:avLst/>
            </a:prstGeom>
            <a:noFill/>
            <a:ln>
              <a:noFill/>
            </a:ln>
          </p:spPr>
        </p:pic>
        <p:pic>
          <p:nvPicPr>
            <p:cNvPr id="137" name="Google Shape;137;p19"/>
            <p:cNvPicPr preferRelativeResize="0"/>
            <p:nvPr/>
          </p:nvPicPr>
          <p:blipFill>
            <a:blip r:embed="rId6">
              <a:alphaModFix/>
            </a:blip>
            <a:stretch>
              <a:fillRect/>
            </a:stretch>
          </p:blipFill>
          <p:spPr>
            <a:xfrm>
              <a:off x="7414742" y="2896892"/>
              <a:ext cx="1555450" cy="366175"/>
            </a:xfrm>
            <a:prstGeom prst="rect">
              <a:avLst/>
            </a:prstGeom>
            <a:noFill/>
            <a:ln>
              <a:noFill/>
            </a:ln>
          </p:spPr>
        </p:pic>
        <p:pic>
          <p:nvPicPr>
            <p:cNvPr id="138" name="Google Shape;138;p19"/>
            <p:cNvPicPr preferRelativeResize="0"/>
            <p:nvPr/>
          </p:nvPicPr>
          <p:blipFill>
            <a:blip r:embed="rId7">
              <a:alphaModFix/>
            </a:blip>
            <a:stretch>
              <a:fillRect/>
            </a:stretch>
          </p:blipFill>
          <p:spPr>
            <a:xfrm>
              <a:off x="7880143" y="3398493"/>
              <a:ext cx="807775" cy="1026975"/>
            </a:xfrm>
            <a:prstGeom prst="rect">
              <a:avLst/>
            </a:prstGeom>
            <a:noFill/>
            <a:ln>
              <a:noFill/>
            </a:ln>
          </p:spPr>
        </p:pic>
      </p:grpSp>
      <p:pic>
        <p:nvPicPr>
          <p:cNvPr id="15" name="Picture 14"/>
          <p:cNvPicPr>
            <a:picLocks noChangeAspect="1"/>
          </p:cNvPicPr>
          <p:nvPr/>
        </p:nvPicPr>
        <p:blipFill>
          <a:blip r:embed="rId8"/>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2536809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1000"/>
                                        <p:tgtEl>
                                          <p:spTgt spid="12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fade">
                                      <p:cBhvr>
                                        <p:cTn id="21" dur="1000"/>
                                        <p:tgtEl>
                                          <p:spTgt spid="1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10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1000"/>
                                        <p:tgtEl>
                                          <p:spTgt spid="131"/>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fade">
                                      <p:cBhvr>
                                        <p:cTn id="35" dur="1000"/>
                                        <p:tgtEl>
                                          <p:spTgt spid="1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fade">
                                      <p:cBhvr>
                                        <p:cTn id="40"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91300" y="112996"/>
            <a:ext cx="10962800" cy="1118400"/>
          </a:xfrm>
          <a:prstGeom prst="rect">
            <a:avLst/>
          </a:prstGeom>
        </p:spPr>
        <p:txBody>
          <a:bodyPr spcFirstLastPara="1" wrap="square" lIns="121897" tIns="121897" rIns="121897" bIns="121897" anchor="ctr" anchorCtr="0">
            <a:noAutofit/>
          </a:bodyPr>
          <a:lstStyle/>
          <a:p>
            <a:r>
              <a:rPr lang="en-GB"/>
              <a:t>You can spot fake news...</a:t>
            </a:r>
            <a:endParaRPr/>
          </a:p>
        </p:txBody>
      </p:sp>
      <p:sp>
        <p:nvSpPr>
          <p:cNvPr id="144" name="Google Shape;144;p20"/>
          <p:cNvSpPr/>
          <p:nvPr/>
        </p:nvSpPr>
        <p:spPr>
          <a:xfrm>
            <a:off x="393867" y="1396100"/>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Has the story been reported anywhere else?</a:t>
            </a:r>
            <a:endParaRPr/>
          </a:p>
        </p:txBody>
      </p:sp>
      <p:sp>
        <p:nvSpPr>
          <p:cNvPr id="145" name="Google Shape;145;p20"/>
          <p:cNvSpPr/>
          <p:nvPr/>
        </p:nvSpPr>
        <p:spPr>
          <a:xfrm>
            <a:off x="3666633" y="1396100"/>
            <a:ext cx="3001200" cy="1262800"/>
          </a:xfrm>
          <a:prstGeom prst="wedgeRoundRectCallout">
            <a:avLst>
              <a:gd name="adj1" fmla="val -20833"/>
              <a:gd name="adj2" fmla="val 62500"/>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a:lnSpc>
                <a:spcPct val="115000"/>
              </a:lnSpc>
            </a:pPr>
            <a:r>
              <a:rPr lang="en-GB" b="1"/>
              <a:t>Is it on the radio, TV or in the newspapers?</a:t>
            </a:r>
            <a:endParaRPr/>
          </a:p>
        </p:txBody>
      </p:sp>
      <p:pic>
        <p:nvPicPr>
          <p:cNvPr id="146" name="Google Shape;146;p20"/>
          <p:cNvPicPr preferRelativeResize="0"/>
          <p:nvPr/>
        </p:nvPicPr>
        <p:blipFill>
          <a:blip r:embed="rId3">
            <a:alphaModFix/>
          </a:blip>
          <a:stretch>
            <a:fillRect/>
          </a:stretch>
        </p:blipFill>
        <p:spPr>
          <a:xfrm>
            <a:off x="257367" y="3497003"/>
            <a:ext cx="1997147" cy="1118400"/>
          </a:xfrm>
          <a:prstGeom prst="rect">
            <a:avLst/>
          </a:prstGeom>
          <a:noFill/>
          <a:ln>
            <a:noFill/>
          </a:ln>
        </p:spPr>
      </p:pic>
      <p:pic>
        <p:nvPicPr>
          <p:cNvPr id="147" name="Google Shape;147;p20"/>
          <p:cNvPicPr preferRelativeResize="0"/>
          <p:nvPr/>
        </p:nvPicPr>
        <p:blipFill>
          <a:blip r:embed="rId4">
            <a:alphaModFix/>
          </a:blip>
          <a:stretch>
            <a:fillRect/>
          </a:stretch>
        </p:blipFill>
        <p:spPr>
          <a:xfrm>
            <a:off x="2503251" y="3497000"/>
            <a:ext cx="2236716" cy="1118400"/>
          </a:xfrm>
          <a:prstGeom prst="rect">
            <a:avLst/>
          </a:prstGeom>
          <a:noFill/>
          <a:ln>
            <a:noFill/>
          </a:ln>
        </p:spPr>
      </p:pic>
      <p:pic>
        <p:nvPicPr>
          <p:cNvPr id="148" name="Google Shape;148;p20"/>
          <p:cNvPicPr preferRelativeResize="0"/>
          <p:nvPr/>
        </p:nvPicPr>
        <p:blipFill>
          <a:blip r:embed="rId5">
            <a:alphaModFix/>
          </a:blip>
          <a:stretch>
            <a:fillRect/>
          </a:stretch>
        </p:blipFill>
        <p:spPr>
          <a:xfrm>
            <a:off x="5214742" y="3750076"/>
            <a:ext cx="3635436" cy="855833"/>
          </a:xfrm>
          <a:prstGeom prst="rect">
            <a:avLst/>
          </a:prstGeom>
          <a:noFill/>
          <a:ln>
            <a:noFill/>
          </a:ln>
        </p:spPr>
      </p:pic>
      <p:pic>
        <p:nvPicPr>
          <p:cNvPr id="149" name="Google Shape;149;p20"/>
          <p:cNvPicPr preferRelativeResize="0"/>
          <p:nvPr/>
        </p:nvPicPr>
        <p:blipFill>
          <a:blip r:embed="rId6">
            <a:alphaModFix/>
          </a:blip>
          <a:stretch>
            <a:fillRect/>
          </a:stretch>
        </p:blipFill>
        <p:spPr>
          <a:xfrm>
            <a:off x="9094540" y="3089939"/>
            <a:ext cx="1711633" cy="2176107"/>
          </a:xfrm>
          <a:prstGeom prst="rect">
            <a:avLst/>
          </a:prstGeom>
          <a:noFill/>
          <a:ln>
            <a:noFill/>
          </a:ln>
        </p:spPr>
      </p:pic>
      <p:pic>
        <p:nvPicPr>
          <p:cNvPr id="150" name="Google Shape;150;p20"/>
          <p:cNvPicPr preferRelativeResize="0"/>
          <p:nvPr/>
        </p:nvPicPr>
        <p:blipFill>
          <a:blip r:embed="rId7">
            <a:alphaModFix/>
          </a:blip>
          <a:stretch>
            <a:fillRect/>
          </a:stretch>
        </p:blipFill>
        <p:spPr>
          <a:xfrm>
            <a:off x="339534" y="4984760"/>
            <a:ext cx="5271367" cy="1392267"/>
          </a:xfrm>
          <a:prstGeom prst="rect">
            <a:avLst/>
          </a:prstGeom>
          <a:noFill/>
          <a:ln>
            <a:noFill/>
          </a:ln>
        </p:spPr>
      </p:pic>
      <p:pic>
        <p:nvPicPr>
          <p:cNvPr id="151" name="Google Shape;151;p20"/>
          <p:cNvPicPr preferRelativeResize="0"/>
          <p:nvPr/>
        </p:nvPicPr>
        <p:blipFill>
          <a:blip r:embed="rId8">
            <a:alphaModFix/>
          </a:blip>
          <a:stretch>
            <a:fillRect/>
          </a:stretch>
        </p:blipFill>
        <p:spPr>
          <a:xfrm>
            <a:off x="5979101" y="4908246"/>
            <a:ext cx="2747233" cy="1545300"/>
          </a:xfrm>
          <a:prstGeom prst="rect">
            <a:avLst/>
          </a:prstGeom>
          <a:noFill/>
          <a:ln>
            <a:noFill/>
          </a:ln>
        </p:spPr>
      </p:pic>
      <p:pic>
        <p:nvPicPr>
          <p:cNvPr id="11" name="Picture 10"/>
          <p:cNvPicPr>
            <a:picLocks noChangeAspect="1"/>
          </p:cNvPicPr>
          <p:nvPr/>
        </p:nvPicPr>
        <p:blipFill>
          <a:blip r:embed="rId9"/>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790485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Digital Footprint</a:t>
            </a:r>
            <a:endParaRPr lang="en-GB" dirty="0"/>
          </a:p>
        </p:txBody>
      </p:sp>
      <p:sp>
        <p:nvSpPr>
          <p:cNvPr id="3" name="Content Placeholder 2"/>
          <p:cNvSpPr>
            <a:spLocks noGrp="1"/>
          </p:cNvSpPr>
          <p:nvPr>
            <p:ph idx="1"/>
          </p:nvPr>
        </p:nvSpPr>
        <p:spPr>
          <a:prstGeom prst="rect">
            <a:avLst/>
          </a:prstGeom>
        </p:spPr>
        <p:txBody>
          <a:bodyPr/>
          <a:lstStyle/>
          <a:p>
            <a:r>
              <a:rPr lang="en-GB" dirty="0"/>
              <a:t>88 per cent of </a:t>
            </a:r>
            <a:r>
              <a:rPr lang="en-GB" dirty="0" err="1"/>
              <a:t>sexting</a:t>
            </a:r>
            <a:r>
              <a:rPr lang="en-GB" dirty="0"/>
              <a:t> images end up on public websites</a:t>
            </a:r>
            <a:r>
              <a:rPr lang="en-GB" dirty="0" smtClean="0"/>
              <a:t>. (Internet Watch Foundation)</a:t>
            </a:r>
            <a:endParaRPr lang="en-GB" dirty="0"/>
          </a:p>
        </p:txBody>
      </p:sp>
      <p:pic>
        <p:nvPicPr>
          <p:cNvPr id="5" name="Picture 2" descr="http://www.idt911.ca/~/media/Images/KnowledgeCenter/CanadaArticles/Steps-Toward-Tracking-And-Managing-Your-Digital-Footprint_FullSize.ashx"/>
          <p:cNvPicPr>
            <a:picLocks noChangeAspect="1" noChangeArrowheads="1"/>
          </p:cNvPicPr>
          <p:nvPr/>
        </p:nvPicPr>
        <p:blipFill>
          <a:blip r:embed="rId3" cstate="print"/>
          <a:srcRect l="12791" r="15116"/>
          <a:stretch>
            <a:fillRect/>
          </a:stretch>
        </p:blipFill>
        <p:spPr bwMode="auto">
          <a:xfrm>
            <a:off x="763506" y="3529537"/>
            <a:ext cx="2907113" cy="3024336"/>
          </a:xfrm>
          <a:prstGeom prst="rect">
            <a:avLst/>
          </a:prstGeom>
          <a:noFill/>
        </p:spPr>
      </p:pic>
      <p:pic>
        <p:nvPicPr>
          <p:cNvPr id="6" name="Picture 5"/>
          <p:cNvPicPr>
            <a:picLocks noChangeAspect="1"/>
          </p:cNvPicPr>
          <p:nvPr/>
        </p:nvPicPr>
        <p:blipFill>
          <a:blip r:embed="rId4"/>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64577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88194" y="1683823"/>
            <a:ext cx="3505201" cy="1959429"/>
          </a:xfrm>
          <a:prstGeom prst="rect">
            <a:avLst/>
          </a:prstGeom>
        </p:spPr>
      </p:pic>
      <p:sp>
        <p:nvSpPr>
          <p:cNvPr id="2" name="Title 1"/>
          <p:cNvSpPr>
            <a:spLocks noGrp="1"/>
          </p:cNvSpPr>
          <p:nvPr>
            <p:ph type="title"/>
          </p:nvPr>
        </p:nvSpPr>
        <p:spPr>
          <a:xfrm>
            <a:off x="214086" y="195943"/>
            <a:ext cx="10396882" cy="1151965"/>
          </a:xfrm>
        </p:spPr>
        <p:txBody>
          <a:bodyPr/>
          <a:lstStyle/>
          <a:p>
            <a:r>
              <a:rPr lang="en-US" dirty="0" smtClean="0"/>
              <a:t>Digital footprint</a:t>
            </a:r>
            <a:endParaRPr lang="en-US" dirty="0"/>
          </a:p>
        </p:txBody>
      </p:sp>
      <p:sp>
        <p:nvSpPr>
          <p:cNvPr id="4" name="TextBox 3"/>
          <p:cNvSpPr txBox="1"/>
          <p:nvPr/>
        </p:nvSpPr>
        <p:spPr>
          <a:xfrm>
            <a:off x="10545048" y="1800783"/>
            <a:ext cx="1646952" cy="1226115"/>
          </a:xfrm>
          <a:prstGeom prst="rect">
            <a:avLst/>
          </a:prstGeom>
          <a:noFill/>
        </p:spPr>
        <p:txBody>
          <a:bodyPr wrap="square" rtlCol="0">
            <a:spAutoFit/>
          </a:bodyPr>
          <a:lstStyle/>
          <a:p>
            <a:pPr algn="ctr"/>
            <a:r>
              <a:rPr lang="en-US" dirty="0" smtClean="0"/>
              <a:t>Used the word ‘Faggot’ on tweets</a:t>
            </a:r>
            <a:endParaRPr lang="en-US" dirty="0"/>
          </a:p>
        </p:txBody>
      </p:sp>
      <p:sp>
        <p:nvSpPr>
          <p:cNvPr id="5" name="Rectangle 4"/>
          <p:cNvSpPr/>
          <p:nvPr/>
        </p:nvSpPr>
        <p:spPr>
          <a:xfrm>
            <a:off x="358228" y="1318690"/>
            <a:ext cx="5991771" cy="2308324"/>
          </a:xfrm>
          <a:prstGeom prst="rect">
            <a:avLst/>
          </a:prstGeom>
        </p:spPr>
        <p:txBody>
          <a:bodyPr wrap="square">
            <a:spAutoFit/>
          </a:bodyPr>
          <a:lstStyle/>
          <a:p>
            <a:r>
              <a:rPr lang="en-US" dirty="0" err="1"/>
              <a:t>Instagram's</a:t>
            </a:r>
            <a:r>
              <a:rPr lang="en-US" dirty="0"/>
              <a:t> </a:t>
            </a:r>
            <a:r>
              <a:rPr lang="en-US" dirty="0">
                <a:hlinkClick r:id="rId3"/>
              </a:rPr>
              <a:t>new terms of service, which go into effect on January 16th, clearly state that your photographs and associated information (like location data) can be promoted by companies without anyone notifying you about the transaction. It's not even hidden in legalese — it's right there in black and white:</a:t>
            </a:r>
            <a:endParaRPr lang="en-US" dirty="0"/>
          </a:p>
        </p:txBody>
      </p:sp>
      <p:pic>
        <p:nvPicPr>
          <p:cNvPr id="7" name="Picture 6"/>
          <p:cNvPicPr>
            <a:picLocks noChangeAspect="1"/>
          </p:cNvPicPr>
          <p:nvPr/>
        </p:nvPicPr>
        <p:blipFill>
          <a:blip r:embed="rId4"/>
          <a:stretch>
            <a:fillRect/>
          </a:stretch>
        </p:blipFill>
        <p:spPr>
          <a:xfrm>
            <a:off x="360662" y="3996838"/>
            <a:ext cx="3610429" cy="2024950"/>
          </a:xfrm>
          <a:prstGeom prst="rect">
            <a:avLst/>
          </a:prstGeom>
        </p:spPr>
      </p:pic>
      <p:pic>
        <p:nvPicPr>
          <p:cNvPr id="8" name="Picture 7"/>
          <p:cNvPicPr>
            <a:picLocks noChangeAspect="1"/>
          </p:cNvPicPr>
          <p:nvPr/>
        </p:nvPicPr>
        <p:blipFill>
          <a:blip r:embed="rId5"/>
          <a:stretch>
            <a:fillRect/>
          </a:stretch>
        </p:blipFill>
        <p:spPr>
          <a:xfrm>
            <a:off x="5989230" y="3980590"/>
            <a:ext cx="2622761" cy="2622761"/>
          </a:xfrm>
          <a:prstGeom prst="rect">
            <a:avLst/>
          </a:prstGeom>
        </p:spPr>
      </p:pic>
      <p:sp>
        <p:nvSpPr>
          <p:cNvPr id="9" name="Rectangle 8"/>
          <p:cNvSpPr/>
          <p:nvPr/>
        </p:nvSpPr>
        <p:spPr>
          <a:xfrm>
            <a:off x="378344" y="3594166"/>
            <a:ext cx="4480714" cy="369332"/>
          </a:xfrm>
          <a:prstGeom prst="rect">
            <a:avLst/>
          </a:prstGeom>
        </p:spPr>
        <p:txBody>
          <a:bodyPr wrap="none">
            <a:spAutoFit/>
          </a:bodyPr>
          <a:lstStyle/>
          <a:p>
            <a:r>
              <a:rPr lang="en-US" dirty="0" smtClean="0"/>
              <a:t>Homophobic language between </a:t>
            </a:r>
            <a:r>
              <a:rPr lang="en-US" dirty="0"/>
              <a:t>2011 and 2014</a:t>
            </a:r>
          </a:p>
        </p:txBody>
      </p:sp>
      <p:sp>
        <p:nvSpPr>
          <p:cNvPr id="12" name="Rectangle 11"/>
          <p:cNvSpPr/>
          <p:nvPr/>
        </p:nvSpPr>
        <p:spPr>
          <a:xfrm>
            <a:off x="8144338" y="4168438"/>
            <a:ext cx="2114039" cy="923330"/>
          </a:xfrm>
          <a:prstGeom prst="rect">
            <a:avLst/>
          </a:prstGeom>
        </p:spPr>
        <p:txBody>
          <a:bodyPr wrap="square">
            <a:spAutoFit/>
          </a:bodyPr>
          <a:lstStyle/>
          <a:p>
            <a:r>
              <a:rPr lang="en-US" dirty="0" smtClean="0"/>
              <a:t>Insulting fat people – ‘fat </a:t>
            </a:r>
            <a:r>
              <a:rPr lang="en-US" dirty="0" err="1" smtClean="0"/>
              <a:t>chav</a:t>
            </a:r>
            <a:r>
              <a:rPr lang="en-US" dirty="0" smtClean="0"/>
              <a:t>’ </a:t>
            </a:r>
            <a:endParaRPr lang="en-US" dirty="0"/>
          </a:p>
        </p:txBody>
      </p:sp>
      <p:pic>
        <p:nvPicPr>
          <p:cNvPr id="10" name="Picture 9"/>
          <p:cNvPicPr>
            <a:picLocks noChangeAspect="1"/>
          </p:cNvPicPr>
          <p:nvPr/>
        </p:nvPicPr>
        <p:blipFill>
          <a:blip r:embed="rId6"/>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1433686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141514"/>
            <a:ext cx="3051628" cy="1151965"/>
          </a:xfrm>
        </p:spPr>
        <p:txBody>
          <a:bodyPr>
            <a:normAutofit fontScale="90000"/>
          </a:bodyPr>
          <a:lstStyle/>
          <a:p>
            <a:r>
              <a:rPr lang="en-US" dirty="0" err="1" smtClean="0"/>
              <a:t>Sexting</a:t>
            </a:r>
            <a:r>
              <a:rPr lang="en-US" dirty="0" smtClean="0"/>
              <a:t> - </a:t>
            </a:r>
            <a:endParaRPr lang="en-US" dirty="0"/>
          </a:p>
        </p:txBody>
      </p:sp>
      <p:sp>
        <p:nvSpPr>
          <p:cNvPr id="3" name="Content Placeholder 2"/>
          <p:cNvSpPr>
            <a:spLocks noGrp="1"/>
          </p:cNvSpPr>
          <p:nvPr>
            <p:ph idx="1"/>
          </p:nvPr>
        </p:nvSpPr>
        <p:spPr>
          <a:xfrm>
            <a:off x="195944" y="1246969"/>
            <a:ext cx="3021389" cy="2534809"/>
          </a:xfrm>
        </p:spPr>
        <p:txBody>
          <a:bodyPr>
            <a:normAutofit fontScale="92500"/>
          </a:bodyPr>
          <a:lstStyle/>
          <a:p>
            <a:r>
              <a:rPr lang="en-GB" dirty="0">
                <a:latin typeface="Arial Unicode MS"/>
                <a:cs typeface="Arial Unicode MS"/>
              </a:rPr>
              <a:t>that if they receive any indecent images they are just as liable as the person sending the images, even if they didn’t ask for them or they are sent by a best friend or boy/girlfriend</a:t>
            </a:r>
            <a:endParaRPr lang="en-US" dirty="0">
              <a:latin typeface="Arial Unicode MS"/>
              <a:cs typeface="Arial Unicode MS"/>
            </a:endParaRPr>
          </a:p>
        </p:txBody>
      </p:sp>
      <p:sp>
        <p:nvSpPr>
          <p:cNvPr id="6" name="Rectangle 5"/>
          <p:cNvSpPr/>
          <p:nvPr/>
        </p:nvSpPr>
        <p:spPr>
          <a:xfrm>
            <a:off x="3495524" y="1258241"/>
            <a:ext cx="6096000" cy="2031325"/>
          </a:xfrm>
          <a:prstGeom prst="rect">
            <a:avLst/>
          </a:prstGeom>
        </p:spPr>
        <p:txBody>
          <a:bodyPr>
            <a:spAutoFit/>
          </a:bodyPr>
          <a:lstStyle/>
          <a:p>
            <a:r>
              <a:rPr lang="en-GB" b="1" u="sng" dirty="0" smtClean="0"/>
              <a:t>The Law</a:t>
            </a:r>
          </a:p>
          <a:p>
            <a:r>
              <a:rPr lang="en-GB" dirty="0" smtClean="0">
                <a:latin typeface="Arial Unicode MS"/>
                <a:cs typeface="Arial Unicode MS"/>
              </a:rPr>
              <a:t>If </a:t>
            </a:r>
            <a:r>
              <a:rPr lang="en-GB" dirty="0">
                <a:latin typeface="Arial Unicode MS"/>
                <a:cs typeface="Arial Unicode MS"/>
              </a:rPr>
              <a:t>you are under the age of 18, the law sees you as a child. Therefore, if you have any indecent images or videos of somebody who is under 18, including yourself, you would technically be in possession of an indecent image of a child. This is an offence under the Protection of Children Act 1978 and the Criminal Justice Act 1988. </a:t>
            </a:r>
          </a:p>
        </p:txBody>
      </p:sp>
      <p:sp>
        <p:nvSpPr>
          <p:cNvPr id="8" name="TextBox 7"/>
          <p:cNvSpPr txBox="1"/>
          <p:nvPr/>
        </p:nvSpPr>
        <p:spPr>
          <a:xfrm>
            <a:off x="4252686" y="841829"/>
            <a:ext cx="184666" cy="369332"/>
          </a:xfrm>
          <a:prstGeom prst="rect">
            <a:avLst/>
          </a:prstGeom>
          <a:noFill/>
        </p:spPr>
        <p:txBody>
          <a:bodyPr wrap="none" rtlCol="0">
            <a:spAutoFit/>
          </a:bodyPr>
          <a:lstStyle/>
          <a:p>
            <a:endParaRPr lang="en-US" dirty="0"/>
          </a:p>
        </p:txBody>
      </p:sp>
      <p:sp>
        <p:nvSpPr>
          <p:cNvPr id="9" name="Rectangle 8"/>
          <p:cNvSpPr/>
          <p:nvPr/>
        </p:nvSpPr>
        <p:spPr>
          <a:xfrm>
            <a:off x="3174999" y="336620"/>
            <a:ext cx="8236857" cy="646331"/>
          </a:xfrm>
          <a:prstGeom prst="rect">
            <a:avLst/>
          </a:prstGeom>
        </p:spPr>
        <p:txBody>
          <a:bodyPr wrap="square">
            <a:spAutoFit/>
          </a:bodyPr>
          <a:lstStyle/>
          <a:p>
            <a:r>
              <a:rPr lang="en-US" dirty="0" err="1"/>
              <a:t>Sexting</a:t>
            </a:r>
            <a:r>
              <a:rPr lang="en-US" dirty="0"/>
              <a:t> is when someone shares sexual, naked or semi-naked images or videos of themselves or others, or sends sexually explicit messages.</a:t>
            </a:r>
          </a:p>
        </p:txBody>
      </p:sp>
      <p:pic>
        <p:nvPicPr>
          <p:cNvPr id="11" name="Picture 10"/>
          <p:cNvPicPr>
            <a:picLocks noChangeAspect="1"/>
          </p:cNvPicPr>
          <p:nvPr/>
        </p:nvPicPr>
        <p:blipFill>
          <a:blip r:embed="rId2"/>
          <a:stretch>
            <a:fillRect/>
          </a:stretch>
        </p:blipFill>
        <p:spPr>
          <a:xfrm>
            <a:off x="0" y="4165750"/>
            <a:ext cx="3316919" cy="2212473"/>
          </a:xfrm>
          <a:prstGeom prst="rect">
            <a:avLst/>
          </a:prstGeom>
        </p:spPr>
      </p:pic>
      <p:sp>
        <p:nvSpPr>
          <p:cNvPr id="12" name="TextBox 11"/>
          <p:cNvSpPr txBox="1"/>
          <p:nvPr/>
        </p:nvSpPr>
        <p:spPr>
          <a:xfrm>
            <a:off x="2130548" y="4267604"/>
            <a:ext cx="1115007" cy="1323439"/>
          </a:xfrm>
          <a:prstGeom prst="rect">
            <a:avLst/>
          </a:prstGeom>
          <a:noFill/>
        </p:spPr>
        <p:txBody>
          <a:bodyPr wrap="square" rtlCol="0">
            <a:spAutoFit/>
          </a:bodyPr>
          <a:lstStyle/>
          <a:p>
            <a:r>
              <a:rPr lang="en-US" sz="1600" dirty="0" smtClean="0">
                <a:latin typeface="Arial Unicode MS"/>
                <a:cs typeface="Arial Unicode MS"/>
              </a:rPr>
              <a:t>No control of images and how they are shared</a:t>
            </a:r>
            <a:endParaRPr lang="en-US" sz="1600" dirty="0">
              <a:latin typeface="Arial Unicode MS"/>
              <a:cs typeface="Arial Unicode MS"/>
            </a:endParaRPr>
          </a:p>
        </p:txBody>
      </p:sp>
      <p:sp>
        <p:nvSpPr>
          <p:cNvPr id="14" name="TextBox 13"/>
          <p:cNvSpPr txBox="1"/>
          <p:nvPr/>
        </p:nvSpPr>
        <p:spPr>
          <a:xfrm>
            <a:off x="1789062" y="5915780"/>
            <a:ext cx="1275065" cy="369332"/>
          </a:xfrm>
          <a:prstGeom prst="rect">
            <a:avLst/>
          </a:prstGeom>
          <a:noFill/>
        </p:spPr>
        <p:txBody>
          <a:bodyPr wrap="square" rtlCol="0">
            <a:spAutoFit/>
          </a:bodyPr>
          <a:lstStyle/>
          <a:p>
            <a:r>
              <a:rPr lang="en-US" dirty="0" smtClean="0">
                <a:latin typeface="Arial Unicode MS"/>
                <a:cs typeface="Arial Unicode MS"/>
              </a:rPr>
              <a:t>Blackmail</a:t>
            </a:r>
            <a:endParaRPr lang="en-US" dirty="0">
              <a:latin typeface="Arial Unicode MS"/>
              <a:cs typeface="Arial Unicode MS"/>
            </a:endParaRPr>
          </a:p>
        </p:txBody>
      </p:sp>
      <p:sp>
        <p:nvSpPr>
          <p:cNvPr id="15" name="TextBox 14"/>
          <p:cNvSpPr txBox="1"/>
          <p:nvPr/>
        </p:nvSpPr>
        <p:spPr>
          <a:xfrm>
            <a:off x="3707710" y="3695586"/>
            <a:ext cx="2740413" cy="2862323"/>
          </a:xfrm>
          <a:prstGeom prst="rect">
            <a:avLst/>
          </a:prstGeom>
          <a:noFill/>
        </p:spPr>
        <p:txBody>
          <a:bodyPr wrap="square" rtlCol="0">
            <a:spAutoFit/>
          </a:bodyPr>
          <a:lstStyle/>
          <a:p>
            <a:r>
              <a:rPr lang="en-GB" dirty="0"/>
              <a:t>Although the Police may not prosecute a teenager for sending or possessing indecent images, this could go down on their record.</a:t>
            </a:r>
          </a:p>
          <a:p>
            <a:r>
              <a:rPr lang="en-GB" dirty="0"/>
              <a:t>This could then affect any future employment such as teaching etc.</a:t>
            </a:r>
          </a:p>
        </p:txBody>
      </p:sp>
      <p:pic>
        <p:nvPicPr>
          <p:cNvPr id="16" name="Picture 15"/>
          <p:cNvPicPr>
            <a:picLocks noChangeAspect="1"/>
          </p:cNvPicPr>
          <p:nvPr/>
        </p:nvPicPr>
        <p:blipFill>
          <a:blip r:embed="rId3"/>
          <a:stretch>
            <a:fillRect/>
          </a:stretch>
        </p:blipFill>
        <p:spPr>
          <a:xfrm>
            <a:off x="6430902" y="3906661"/>
            <a:ext cx="3091931" cy="2060222"/>
          </a:xfrm>
          <a:prstGeom prst="rect">
            <a:avLst/>
          </a:prstGeom>
        </p:spPr>
      </p:pic>
      <p:sp>
        <p:nvSpPr>
          <p:cNvPr id="17" name="TextBox 16"/>
          <p:cNvSpPr txBox="1"/>
          <p:nvPr/>
        </p:nvSpPr>
        <p:spPr>
          <a:xfrm>
            <a:off x="9708446" y="1015999"/>
            <a:ext cx="2285998" cy="1754327"/>
          </a:xfrm>
          <a:prstGeom prst="rect">
            <a:avLst/>
          </a:prstGeom>
          <a:noFill/>
        </p:spPr>
        <p:txBody>
          <a:bodyPr wrap="square" rtlCol="0">
            <a:spAutoFit/>
          </a:bodyPr>
          <a:lstStyle/>
          <a:p>
            <a:r>
              <a:rPr lang="en-GB" dirty="0"/>
              <a:t>88 per cent of </a:t>
            </a:r>
            <a:r>
              <a:rPr lang="en-GB" dirty="0" err="1"/>
              <a:t>sexting</a:t>
            </a:r>
            <a:r>
              <a:rPr lang="en-GB" dirty="0"/>
              <a:t> images end up on public websites. (Internet Watch Foundation)</a:t>
            </a:r>
          </a:p>
          <a:p>
            <a:endParaRPr lang="en-US" dirty="0"/>
          </a:p>
        </p:txBody>
      </p:sp>
      <p:pic>
        <p:nvPicPr>
          <p:cNvPr id="13" name="Picture 12"/>
          <p:cNvPicPr>
            <a:picLocks noChangeAspect="1"/>
          </p:cNvPicPr>
          <p:nvPr/>
        </p:nvPicPr>
        <p:blipFill>
          <a:blip r:embed="rId4"/>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151893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1244" y="0"/>
            <a:ext cx="5482553" cy="6858000"/>
          </a:xfrm>
          <a:prstGeom prst="rect">
            <a:avLst/>
          </a:prstGeom>
        </p:spPr>
      </p:pic>
      <p:sp>
        <p:nvSpPr>
          <p:cNvPr id="8" name="Rectangle 7"/>
          <p:cNvSpPr/>
          <p:nvPr/>
        </p:nvSpPr>
        <p:spPr>
          <a:xfrm>
            <a:off x="8043335" y="647889"/>
            <a:ext cx="3245556" cy="2862322"/>
          </a:xfrm>
          <a:prstGeom prst="rect">
            <a:avLst/>
          </a:prstGeom>
        </p:spPr>
        <p:txBody>
          <a:bodyPr wrap="square">
            <a:spAutoFit/>
          </a:bodyPr>
          <a:lstStyle/>
          <a:p>
            <a:pPr algn="ctr"/>
            <a:r>
              <a:rPr lang="en-US" sz="3600" dirty="0"/>
              <a:t>Tim Berners-</a:t>
            </a:r>
            <a:r>
              <a:rPr lang="en-US" sz="3600" dirty="0" smtClean="0"/>
              <a:t>Lee created the internet in 1989 and the world changed.</a:t>
            </a:r>
            <a:endParaRPr lang="en-US" sz="3600" dirty="0"/>
          </a:p>
        </p:txBody>
      </p:sp>
      <p:pic>
        <p:nvPicPr>
          <p:cNvPr id="2" name="Picture 1"/>
          <p:cNvPicPr>
            <a:picLocks noChangeAspect="1"/>
          </p:cNvPicPr>
          <p:nvPr/>
        </p:nvPicPr>
        <p:blipFill>
          <a:blip r:embed="rId3"/>
          <a:stretch>
            <a:fillRect/>
          </a:stretch>
        </p:blipFill>
        <p:spPr>
          <a:xfrm>
            <a:off x="8331745" y="5002663"/>
            <a:ext cx="3762340" cy="1677284"/>
          </a:xfrm>
          <a:prstGeom prst="rect">
            <a:avLst/>
          </a:prstGeom>
        </p:spPr>
      </p:pic>
    </p:spTree>
    <p:extLst>
      <p:ext uri="{BB962C8B-B14F-4D97-AF65-F5344CB8AC3E}">
        <p14:creationId xmlns:p14="http://schemas.microsoft.com/office/powerpoint/2010/main" val="2012851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smtClean="0"/>
              <a:t>The Law:  Sending Images</a:t>
            </a:r>
            <a:endParaRPr lang="en-GB" dirty="0"/>
          </a:p>
        </p:txBody>
      </p:sp>
      <p:sp>
        <p:nvSpPr>
          <p:cNvPr id="3" name="Content Placeholder 2"/>
          <p:cNvSpPr>
            <a:spLocks noGrp="1"/>
          </p:cNvSpPr>
          <p:nvPr>
            <p:ph idx="1"/>
          </p:nvPr>
        </p:nvSpPr>
        <p:spPr>
          <a:prstGeom prst="rect">
            <a:avLst/>
          </a:prstGeom>
        </p:spPr>
        <p:txBody>
          <a:bodyPr/>
          <a:lstStyle/>
          <a:p>
            <a:r>
              <a:rPr lang="en-GB" b="1" dirty="0"/>
              <a:t>Sending </a:t>
            </a:r>
            <a:r>
              <a:rPr lang="en-GB" b="1" dirty="0" smtClean="0"/>
              <a:t>photos </a:t>
            </a:r>
            <a:r>
              <a:rPr lang="en-GB" b="1" dirty="0"/>
              <a:t>or videos </a:t>
            </a:r>
            <a:r>
              <a:rPr lang="en-GB" dirty="0" smtClean="0"/>
              <a:t/>
            </a:r>
            <a:br>
              <a:rPr lang="en-GB" dirty="0" smtClean="0"/>
            </a:br>
            <a:r>
              <a:rPr lang="en-GB" dirty="0"/>
              <a:t>If you are under 18 and you send, upload or forward indecent images or videos </a:t>
            </a:r>
            <a:r>
              <a:rPr lang="en-GB" dirty="0" smtClean="0"/>
              <a:t>to </a:t>
            </a:r>
            <a:r>
              <a:rPr lang="en-GB" dirty="0"/>
              <a:t>friends or boyfriends/girlfriends, this would also be breaking the law, even if they are photos of yourself (“</a:t>
            </a:r>
            <a:r>
              <a:rPr lang="en-GB" dirty="0" err="1"/>
              <a:t>selfies</a:t>
            </a:r>
            <a:r>
              <a:rPr lang="en-GB" dirty="0"/>
              <a:t>”).</a:t>
            </a:r>
          </a:p>
        </p:txBody>
      </p:sp>
      <p:pic>
        <p:nvPicPr>
          <p:cNvPr id="4" name="Picture 2" descr="http://thrasymakos.files.wordpress.com/2013/08/digital-footprint.png%3Fw%3D256"/>
          <p:cNvPicPr>
            <a:picLocks noChangeAspect="1" noChangeArrowheads="1"/>
          </p:cNvPicPr>
          <p:nvPr/>
        </p:nvPicPr>
        <p:blipFill>
          <a:blip r:embed="rId3" cstate="print"/>
          <a:srcRect/>
          <a:stretch>
            <a:fillRect/>
          </a:stretch>
        </p:blipFill>
        <p:spPr bwMode="auto">
          <a:xfrm>
            <a:off x="292343" y="5085811"/>
            <a:ext cx="1607984" cy="1403846"/>
          </a:xfrm>
          <a:prstGeom prst="rect">
            <a:avLst/>
          </a:prstGeom>
          <a:noFill/>
        </p:spPr>
      </p:pic>
      <p:sp>
        <p:nvSpPr>
          <p:cNvPr id="5" name="Rounded Rectangle 4"/>
          <p:cNvSpPr/>
          <p:nvPr/>
        </p:nvSpPr>
        <p:spPr>
          <a:xfrm rot="20065357">
            <a:off x="0" y="404664"/>
            <a:ext cx="2351584" cy="7200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400" b="1" dirty="0" smtClean="0"/>
              <a:t>FACTS</a:t>
            </a:r>
            <a:endParaRPr lang="en-GB" sz="2400" b="1" dirty="0"/>
          </a:p>
        </p:txBody>
      </p:sp>
      <p:pic>
        <p:nvPicPr>
          <p:cNvPr id="6" name="Picture 5"/>
          <p:cNvPicPr>
            <a:picLocks noChangeAspect="1"/>
          </p:cNvPicPr>
          <p:nvPr/>
        </p:nvPicPr>
        <p:blipFill>
          <a:blip r:embed="rId4"/>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289832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GB" dirty="0" smtClean="0"/>
              <a:t>The Law - Receiving Images</a:t>
            </a:r>
            <a:endParaRPr lang="en-GB" dirty="0"/>
          </a:p>
        </p:txBody>
      </p:sp>
      <p:sp>
        <p:nvSpPr>
          <p:cNvPr id="2" name="Content Placeholder 1"/>
          <p:cNvSpPr>
            <a:spLocks noGrp="1"/>
          </p:cNvSpPr>
          <p:nvPr>
            <p:ph idx="1"/>
          </p:nvPr>
        </p:nvSpPr>
        <p:spPr>
          <a:prstGeom prst="rect">
            <a:avLst/>
          </a:prstGeom>
        </p:spPr>
        <p:txBody>
          <a:bodyPr>
            <a:normAutofit/>
          </a:bodyPr>
          <a:lstStyle/>
          <a:p>
            <a:r>
              <a:rPr lang="en-GB" dirty="0" smtClean="0"/>
              <a:t>If you are in possession of images of a sexual nature of someone under 18 (even if it is your friend or boy/girl friend), you are committing an offence.</a:t>
            </a:r>
          </a:p>
          <a:p>
            <a:r>
              <a:rPr lang="en-GB" dirty="0" smtClean="0"/>
              <a:t>Offenders can be placed on the sex offenders register and can be given a prison sentence.</a:t>
            </a:r>
          </a:p>
          <a:p>
            <a:endParaRPr lang="en-GB" dirty="0"/>
          </a:p>
          <a:p>
            <a:r>
              <a:rPr lang="en-GB" dirty="0" smtClean="0"/>
              <a:t>This is also the case if you have kept or printed out an image sent to you by a friend</a:t>
            </a:r>
          </a:p>
          <a:p>
            <a:endParaRPr lang="en-GB" dirty="0"/>
          </a:p>
        </p:txBody>
      </p:sp>
      <p:sp>
        <p:nvSpPr>
          <p:cNvPr id="4" name="Rounded Rectangle 3"/>
          <p:cNvSpPr/>
          <p:nvPr/>
        </p:nvSpPr>
        <p:spPr>
          <a:xfrm rot="20065357">
            <a:off x="0" y="404664"/>
            <a:ext cx="2351584" cy="7200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400" b="1" dirty="0" smtClean="0"/>
              <a:t>FACTS</a:t>
            </a:r>
            <a:endParaRPr lang="en-GB" sz="2400" b="1" dirty="0"/>
          </a:p>
        </p:txBody>
      </p:sp>
      <p:pic>
        <p:nvPicPr>
          <p:cNvPr id="5" name="Picture 4"/>
          <p:cNvPicPr>
            <a:picLocks noChangeAspect="1"/>
          </p:cNvPicPr>
          <p:nvPr/>
        </p:nvPicPr>
        <p:blipFill>
          <a:blip r:embed="rId3"/>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428773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Consequences</a:t>
            </a:r>
            <a:endParaRPr lang="en-GB" dirty="0"/>
          </a:p>
        </p:txBody>
      </p:sp>
      <p:sp>
        <p:nvSpPr>
          <p:cNvPr id="3" name="Content Placeholder 2"/>
          <p:cNvSpPr>
            <a:spLocks noGrp="1"/>
          </p:cNvSpPr>
          <p:nvPr>
            <p:ph idx="1"/>
          </p:nvPr>
        </p:nvSpPr>
        <p:spPr>
          <a:prstGeom prst="rect">
            <a:avLst/>
          </a:prstGeom>
        </p:spPr>
        <p:txBody>
          <a:bodyPr/>
          <a:lstStyle/>
          <a:p>
            <a:r>
              <a:rPr lang="en-GB" dirty="0" smtClean="0"/>
              <a:t>Although the Police may not prosecute a teenager for sending or possessing indecent images, this could go down on their record.</a:t>
            </a:r>
          </a:p>
          <a:p>
            <a:r>
              <a:rPr lang="en-GB" dirty="0" smtClean="0"/>
              <a:t>This could then affect any future employment such as teaching etc.</a:t>
            </a:r>
          </a:p>
          <a:p>
            <a:r>
              <a:rPr lang="en-GB" dirty="0" smtClean="0"/>
              <a:t>Also could affect travel – you can’t</a:t>
            </a:r>
          </a:p>
          <a:p>
            <a:pPr>
              <a:buNone/>
            </a:pPr>
            <a:r>
              <a:rPr lang="en-GB" dirty="0" smtClean="0"/>
              <a:t>	go to America with a criminal record!</a:t>
            </a:r>
            <a:endParaRPr lang="en-GB" dirty="0"/>
          </a:p>
        </p:txBody>
      </p:sp>
      <p:sp>
        <p:nvSpPr>
          <p:cNvPr id="5" name="Rounded Rectangle 4"/>
          <p:cNvSpPr/>
          <p:nvPr/>
        </p:nvSpPr>
        <p:spPr>
          <a:xfrm rot="20065357">
            <a:off x="0" y="404664"/>
            <a:ext cx="2351584" cy="7200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400" b="1" dirty="0" smtClean="0"/>
              <a:t>FACTS</a:t>
            </a:r>
            <a:endParaRPr lang="en-GB" sz="2400" b="1" dirty="0"/>
          </a:p>
        </p:txBody>
      </p:sp>
      <p:pic>
        <p:nvPicPr>
          <p:cNvPr id="6" name="Picture 5"/>
          <p:cNvPicPr>
            <a:picLocks noChangeAspect="1"/>
          </p:cNvPicPr>
          <p:nvPr/>
        </p:nvPicPr>
        <p:blipFill>
          <a:blip r:embed="rId3"/>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1537511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35298" y="744562"/>
            <a:ext cx="4865453"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dirty="0"/>
              <a:t>Watch ‘</a:t>
            </a:r>
            <a:r>
              <a:rPr lang="en-GB" dirty="0" err="1"/>
              <a:t>Breck’s</a:t>
            </a:r>
            <a:r>
              <a:rPr lang="en-GB" dirty="0"/>
              <a:t> Last Game below</a:t>
            </a:r>
          </a:p>
        </p:txBody>
      </p:sp>
      <p:sp>
        <p:nvSpPr>
          <p:cNvPr id="11" name="TextBox 10"/>
          <p:cNvSpPr txBox="1"/>
          <p:nvPr/>
        </p:nvSpPr>
        <p:spPr>
          <a:xfrm>
            <a:off x="2320989" y="1326772"/>
            <a:ext cx="652130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hlinkClick r:id="rId3"/>
              </a:rPr>
              <a:t>https://www.youtube.com/watch?v=U_fExISISv4</a:t>
            </a:r>
            <a:endParaRPr lang="en-GB" dirty="0"/>
          </a:p>
        </p:txBody>
      </p:sp>
      <p:sp>
        <p:nvSpPr>
          <p:cNvPr id="3" name="Rectangle 2"/>
          <p:cNvSpPr/>
          <p:nvPr/>
        </p:nvSpPr>
        <p:spPr>
          <a:xfrm>
            <a:off x="644981" y="4202080"/>
            <a:ext cx="609600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r>
              <a:rPr lang="en-GB" dirty="0"/>
              <a:t>What happened to </a:t>
            </a:r>
            <a:r>
              <a:rPr lang="en-GB" dirty="0" err="1"/>
              <a:t>Breck</a:t>
            </a:r>
            <a:r>
              <a:rPr lang="en-GB" dirty="0"/>
              <a:t> is a true story, why do we need to be sensitive when discussing this topic?</a:t>
            </a:r>
          </a:p>
        </p:txBody>
      </p:sp>
      <p:pic>
        <p:nvPicPr>
          <p:cNvPr id="4" name="Picture 3"/>
          <p:cNvPicPr>
            <a:picLocks noChangeAspect="1"/>
          </p:cNvPicPr>
          <p:nvPr/>
        </p:nvPicPr>
        <p:blipFill>
          <a:blip r:embed="rId4"/>
          <a:stretch>
            <a:fillRect/>
          </a:stretch>
        </p:blipFill>
        <p:spPr>
          <a:xfrm>
            <a:off x="7362341" y="2040974"/>
            <a:ext cx="4474679" cy="1879365"/>
          </a:xfrm>
          <a:prstGeom prst="rect">
            <a:avLst/>
          </a:prstGeom>
        </p:spPr>
      </p:pic>
      <p:pic>
        <p:nvPicPr>
          <p:cNvPr id="8" name="Picture 7"/>
          <p:cNvPicPr>
            <a:picLocks noChangeAspect="1"/>
          </p:cNvPicPr>
          <p:nvPr/>
        </p:nvPicPr>
        <p:blipFill>
          <a:blip r:embed="rId5"/>
          <a:stretch>
            <a:fillRect/>
          </a:stretch>
        </p:blipFill>
        <p:spPr>
          <a:xfrm>
            <a:off x="7362339" y="4141064"/>
            <a:ext cx="4477607" cy="1880595"/>
          </a:xfrm>
          <a:prstGeom prst="rect">
            <a:avLst/>
          </a:prstGeom>
        </p:spPr>
      </p:pic>
      <p:sp>
        <p:nvSpPr>
          <p:cNvPr id="2" name="Rectangle 1"/>
          <p:cNvSpPr/>
          <p:nvPr/>
        </p:nvSpPr>
        <p:spPr>
          <a:xfrm>
            <a:off x="804838" y="2148292"/>
            <a:ext cx="6096000" cy="923330"/>
          </a:xfrm>
          <a:prstGeom prst="rect">
            <a:avLst/>
          </a:prstGeom>
        </p:spPr>
        <p:txBody>
          <a:bodyPr>
            <a:spAutoFit/>
          </a:bodyPr>
          <a:lstStyle/>
          <a:p>
            <a:pPr algn="ctr"/>
            <a:r>
              <a:rPr lang="en-GB" dirty="0" err="1"/>
              <a:t>Breck’s</a:t>
            </a:r>
            <a:r>
              <a:rPr lang="en-GB" dirty="0"/>
              <a:t> case is an extreme example but there are many dangers online and it is important to be aware of your and others behaviour.</a:t>
            </a:r>
            <a:endParaRPr lang="en-GB" dirty="0"/>
          </a:p>
        </p:txBody>
      </p:sp>
      <p:pic>
        <p:nvPicPr>
          <p:cNvPr id="13" name="Picture 12"/>
          <p:cNvPicPr>
            <a:picLocks noChangeAspect="1"/>
          </p:cNvPicPr>
          <p:nvPr/>
        </p:nvPicPr>
        <p:blipFill>
          <a:blip r:embed="rId6"/>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526429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9" y="0"/>
            <a:ext cx="10396882" cy="1151965"/>
          </a:xfrm>
        </p:spPr>
        <p:txBody>
          <a:bodyPr/>
          <a:lstStyle/>
          <a:p>
            <a:r>
              <a:rPr lang="en-US" dirty="0" smtClean="0"/>
              <a:t>Grooming </a:t>
            </a:r>
            <a:endParaRPr lang="en-US" dirty="0"/>
          </a:p>
        </p:txBody>
      </p:sp>
      <p:pic>
        <p:nvPicPr>
          <p:cNvPr id="4" name="Content Placeholder 3"/>
          <p:cNvPicPr>
            <a:picLocks noGrp="1" noChangeAspect="1"/>
          </p:cNvPicPr>
          <p:nvPr>
            <p:ph idx="1"/>
          </p:nvPr>
        </p:nvPicPr>
        <p:blipFill>
          <a:blip r:embed="rId2"/>
          <a:srcRect l="-89401" r="-89401"/>
          <a:stretch>
            <a:fillRect/>
          </a:stretch>
        </p:blipFill>
        <p:spPr>
          <a:xfrm>
            <a:off x="-4149234" y="992968"/>
            <a:ext cx="16520771" cy="5262620"/>
          </a:xfrm>
        </p:spPr>
      </p:pic>
      <p:pic>
        <p:nvPicPr>
          <p:cNvPr id="5" name="Picture 4"/>
          <p:cNvPicPr>
            <a:picLocks noChangeAspect="1"/>
          </p:cNvPicPr>
          <p:nvPr/>
        </p:nvPicPr>
        <p:blipFill>
          <a:blip r:embed="rId3"/>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713166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602" y="440091"/>
            <a:ext cx="9377481" cy="914400"/>
          </a:xfrm>
        </p:spPr>
        <p:txBody>
          <a:bodyPr/>
          <a:lstStyle/>
          <a:p>
            <a:r>
              <a:rPr lang="en-GB" dirty="0" smtClean="0"/>
              <a:t>What to do</a:t>
            </a:r>
            <a:endParaRPr lang="en-GB" dirty="0"/>
          </a:p>
        </p:txBody>
      </p:sp>
      <p:sp>
        <p:nvSpPr>
          <p:cNvPr id="3" name="Content Placeholder 2"/>
          <p:cNvSpPr>
            <a:spLocks noGrp="1"/>
          </p:cNvSpPr>
          <p:nvPr>
            <p:ph idx="1"/>
          </p:nvPr>
        </p:nvSpPr>
        <p:spPr>
          <a:xfrm>
            <a:off x="609599" y="1600199"/>
            <a:ext cx="11211959" cy="4814167"/>
          </a:xfrm>
          <a:prstGeom prst="rect">
            <a:avLst/>
          </a:prstGeom>
        </p:spPr>
        <p:txBody>
          <a:bodyPr>
            <a:normAutofit fontScale="85000" lnSpcReduction="10000"/>
          </a:bodyPr>
          <a:lstStyle/>
          <a:p>
            <a:r>
              <a:rPr lang="en-GB" b="1" dirty="0"/>
              <a:t>Don't reply</a:t>
            </a:r>
            <a:r>
              <a:rPr lang="en-GB" dirty="0"/>
              <a:t> to messages that are meant to harass or upset you. This is likely to encourage the bully</a:t>
            </a:r>
          </a:p>
          <a:p>
            <a:r>
              <a:rPr lang="en-GB" b="1" dirty="0"/>
              <a:t>Keep the message:</a:t>
            </a:r>
            <a:r>
              <a:rPr lang="en-GB" dirty="0"/>
              <a:t> you don't have to read it, but keep it as </a:t>
            </a:r>
            <a:r>
              <a:rPr lang="en-GB" dirty="0" smtClean="0"/>
              <a:t>proof.  It </a:t>
            </a:r>
            <a:r>
              <a:rPr lang="en-GB" dirty="0"/>
              <a:t>is vital to have a record of the incident when you look for help or want to report it</a:t>
            </a:r>
            <a:r>
              <a:rPr lang="en-GB" dirty="0" smtClean="0"/>
              <a:t>.</a:t>
            </a:r>
          </a:p>
          <a:p>
            <a:r>
              <a:rPr lang="en-GB" b="1" dirty="0" smtClean="0"/>
              <a:t>Do not email or print </a:t>
            </a:r>
            <a:r>
              <a:rPr lang="en-GB" dirty="0" smtClean="0"/>
              <a:t>out the image</a:t>
            </a:r>
          </a:p>
          <a:p>
            <a:r>
              <a:rPr lang="en-GB" b="1" dirty="0" smtClean="0"/>
              <a:t>Report </a:t>
            </a:r>
            <a:r>
              <a:rPr lang="en-GB" b="1" dirty="0"/>
              <a:t>problems</a:t>
            </a:r>
            <a:r>
              <a:rPr lang="en-GB" dirty="0"/>
              <a:t> to people who can do something about </a:t>
            </a:r>
            <a:r>
              <a:rPr lang="en-GB" dirty="0" smtClean="0"/>
              <a:t>it, parents, school, police.</a:t>
            </a:r>
            <a:endParaRPr lang="en-GB" dirty="0"/>
          </a:p>
          <a:p>
            <a:r>
              <a:rPr lang="en-GB" b="1" dirty="0"/>
              <a:t>Block the sender.</a:t>
            </a:r>
            <a:r>
              <a:rPr lang="en-GB" dirty="0"/>
              <a:t> You don’t have to put up with someone harassing you - block unwanted senders!</a:t>
            </a:r>
          </a:p>
          <a:p>
            <a:r>
              <a:rPr lang="en-GB" b="1" dirty="0"/>
              <a:t>Tell someone you trust.</a:t>
            </a:r>
            <a:r>
              <a:rPr lang="en-GB" dirty="0"/>
              <a:t> Talking to your parents, friends, a teacher, youth leader is usually the first step in dealing with any issue</a:t>
            </a:r>
            <a:r>
              <a:rPr lang="en-GB" dirty="0" smtClean="0"/>
              <a:t>.</a:t>
            </a:r>
          </a:p>
          <a:p>
            <a:r>
              <a:rPr lang="en-GB" dirty="0" smtClean="0"/>
              <a:t>Talk to</a:t>
            </a:r>
            <a:r>
              <a:rPr lang="en-GB" b="1" dirty="0" smtClean="0"/>
              <a:t> </a:t>
            </a:r>
            <a:r>
              <a:rPr lang="en-GB" b="1" dirty="0" err="1" smtClean="0"/>
              <a:t>Childline</a:t>
            </a:r>
            <a:endParaRPr lang="en-GB" b="1" dirty="0"/>
          </a:p>
          <a:p>
            <a:r>
              <a:rPr lang="en-GB" b="1" dirty="0"/>
              <a:t>Respect yourself and respect others</a:t>
            </a:r>
            <a:r>
              <a:rPr lang="en-GB" dirty="0"/>
              <a:t> - being online is very public and very real, although it doesn’t always feel that way. </a:t>
            </a:r>
          </a:p>
          <a:p>
            <a:endParaRPr lang="en-GB" dirty="0"/>
          </a:p>
        </p:txBody>
      </p:sp>
      <p:pic>
        <p:nvPicPr>
          <p:cNvPr id="4" name="Picture 2" descr="http://thrasymakos.files.wordpress.com/2013/08/digital-footprint.png%3Fw%3D256"/>
          <p:cNvPicPr>
            <a:picLocks noChangeAspect="1" noChangeArrowheads="1"/>
          </p:cNvPicPr>
          <p:nvPr/>
        </p:nvPicPr>
        <p:blipFill>
          <a:blip r:embed="rId3" cstate="print"/>
          <a:srcRect/>
          <a:stretch>
            <a:fillRect/>
          </a:stretch>
        </p:blipFill>
        <p:spPr bwMode="auto">
          <a:xfrm>
            <a:off x="10320470" y="332657"/>
            <a:ext cx="1130509" cy="986987"/>
          </a:xfrm>
          <a:prstGeom prst="rect">
            <a:avLst/>
          </a:prstGeom>
          <a:noFill/>
        </p:spPr>
      </p:pic>
      <p:sp>
        <p:nvSpPr>
          <p:cNvPr id="5" name="Rounded Rectangle 4"/>
          <p:cNvSpPr/>
          <p:nvPr/>
        </p:nvSpPr>
        <p:spPr>
          <a:xfrm rot="20065357">
            <a:off x="0" y="404664"/>
            <a:ext cx="2351584" cy="720080"/>
          </a:xfrm>
          <a:prstGeom prst="roundRect">
            <a:avLst/>
          </a:prstGeom>
          <a:solidFill>
            <a:srgbClr val="00B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GB" sz="2400" b="1" dirty="0" smtClean="0"/>
              <a:t>ADVICE</a:t>
            </a:r>
            <a:endParaRPr lang="en-GB" sz="2400" b="1" dirty="0"/>
          </a:p>
        </p:txBody>
      </p:sp>
      <p:pic>
        <p:nvPicPr>
          <p:cNvPr id="7" name="Picture 6"/>
          <p:cNvPicPr>
            <a:picLocks noChangeAspect="1"/>
          </p:cNvPicPr>
          <p:nvPr/>
        </p:nvPicPr>
        <p:blipFill>
          <a:blip r:embed="rId4"/>
          <a:stretch>
            <a:fillRect/>
          </a:stretch>
        </p:blipFill>
        <p:spPr>
          <a:xfrm>
            <a:off x="10030413" y="5759943"/>
            <a:ext cx="2063670" cy="920002"/>
          </a:xfrm>
          <a:prstGeom prst="rect">
            <a:avLst/>
          </a:prstGeom>
        </p:spPr>
      </p:pic>
    </p:spTree>
    <p:extLst>
      <p:ext uri="{BB962C8B-B14F-4D97-AF65-F5344CB8AC3E}">
        <p14:creationId xmlns:p14="http://schemas.microsoft.com/office/powerpoint/2010/main" val="2569327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dissolv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dissolv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dissolv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2070308" y="747131"/>
            <a:ext cx="801400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t>There are many websites designed to help people who are worried about online grooming. </a:t>
            </a:r>
          </a:p>
          <a:p>
            <a:pPr algn="ctr"/>
            <a:r>
              <a:rPr lang="en-GB" dirty="0"/>
              <a:t>If it is an emergency you should always call 999</a:t>
            </a:r>
          </a:p>
        </p:txBody>
      </p:sp>
      <p:pic>
        <p:nvPicPr>
          <p:cNvPr id="58" name="Picture 57"/>
          <p:cNvPicPr>
            <a:picLocks noChangeAspect="1"/>
          </p:cNvPicPr>
          <p:nvPr/>
        </p:nvPicPr>
        <p:blipFill>
          <a:blip r:embed="rId3"/>
          <a:stretch>
            <a:fillRect/>
          </a:stretch>
        </p:blipFill>
        <p:spPr>
          <a:xfrm>
            <a:off x="1003507" y="2015583"/>
            <a:ext cx="2133600" cy="1600200"/>
          </a:xfrm>
          <a:prstGeom prst="rect">
            <a:avLst/>
          </a:prstGeom>
        </p:spPr>
      </p:pic>
      <p:pic>
        <p:nvPicPr>
          <p:cNvPr id="60" name="Picture 59"/>
          <p:cNvPicPr>
            <a:picLocks noChangeAspect="1"/>
          </p:cNvPicPr>
          <p:nvPr/>
        </p:nvPicPr>
        <p:blipFill>
          <a:blip r:embed="rId4"/>
          <a:stretch>
            <a:fillRect/>
          </a:stretch>
        </p:blipFill>
        <p:spPr>
          <a:xfrm>
            <a:off x="4865648" y="1922150"/>
            <a:ext cx="2133600" cy="1600200"/>
          </a:xfrm>
          <a:prstGeom prst="rect">
            <a:avLst/>
          </a:prstGeom>
        </p:spPr>
      </p:pic>
      <p:pic>
        <p:nvPicPr>
          <p:cNvPr id="61" name="Picture 60"/>
          <p:cNvPicPr>
            <a:picLocks noChangeAspect="1"/>
          </p:cNvPicPr>
          <p:nvPr/>
        </p:nvPicPr>
        <p:blipFill rotWithShape="1">
          <a:blip r:embed="rId5"/>
          <a:srcRect l="18756" t="59990" r="66020" b="21224"/>
          <a:stretch/>
        </p:blipFill>
        <p:spPr>
          <a:xfrm>
            <a:off x="7841848" y="1784161"/>
            <a:ext cx="3566616" cy="2063045"/>
          </a:xfrm>
          <a:prstGeom prst="rect">
            <a:avLst/>
          </a:prstGeom>
        </p:spPr>
      </p:pic>
      <p:sp>
        <p:nvSpPr>
          <p:cNvPr id="62" name="Rectangle 61"/>
          <p:cNvSpPr/>
          <p:nvPr/>
        </p:nvSpPr>
        <p:spPr>
          <a:xfrm>
            <a:off x="518615" y="3960905"/>
            <a:ext cx="350292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a:solidFill>
                  <a:schemeClr val="tx1"/>
                </a:solidFill>
              </a:rPr>
              <a:t>CEOP is part of the UK's National Crime Agency, it is the best place to report online child abuse or grooming.</a:t>
            </a:r>
          </a:p>
        </p:txBody>
      </p:sp>
      <p:sp>
        <p:nvSpPr>
          <p:cNvPr id="63" name="Rectangle 62"/>
          <p:cNvSpPr/>
          <p:nvPr/>
        </p:nvSpPr>
        <p:spPr>
          <a:xfrm>
            <a:off x="4524990" y="3960905"/>
            <a:ext cx="3172347"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err="1">
                <a:solidFill>
                  <a:schemeClr val="tx1"/>
                </a:solidFill>
              </a:rPr>
              <a:t>Thinkuknow</a:t>
            </a:r>
            <a:r>
              <a:rPr lang="en-GB" dirty="0">
                <a:solidFill>
                  <a:schemeClr val="tx1"/>
                </a:solidFill>
              </a:rPr>
              <a:t> is an education programme which protects children both online &amp; offline.</a:t>
            </a:r>
          </a:p>
        </p:txBody>
      </p:sp>
      <p:sp>
        <p:nvSpPr>
          <p:cNvPr id="65" name="Rectangle 64"/>
          <p:cNvSpPr/>
          <p:nvPr/>
        </p:nvSpPr>
        <p:spPr>
          <a:xfrm>
            <a:off x="8015786" y="3960905"/>
            <a:ext cx="3392679"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err="1"/>
              <a:t>Childline</a:t>
            </a:r>
            <a:r>
              <a:rPr lang="en-GB" dirty="0"/>
              <a:t> is a counselling service for anyone under 19 in the UK. It can help with any issue.</a:t>
            </a:r>
          </a:p>
        </p:txBody>
      </p:sp>
      <p:pic>
        <p:nvPicPr>
          <p:cNvPr id="11" name="Picture 10"/>
          <p:cNvPicPr>
            <a:picLocks noChangeAspect="1"/>
          </p:cNvPicPr>
          <p:nvPr/>
        </p:nvPicPr>
        <p:blipFill>
          <a:blip r:embed="rId6"/>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2816919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1"/>
          <p:cNvSpPr>
            <a:spLocks noChangeArrowheads="1"/>
          </p:cNvSpPr>
          <p:nvPr/>
        </p:nvSpPr>
        <p:spPr bwMode="auto">
          <a:xfrm>
            <a:off x="814917" y="477838"/>
            <a:ext cx="10752667" cy="5903912"/>
          </a:xfrm>
          <a:prstGeom prst="roundRect">
            <a:avLst>
              <a:gd name="adj" fmla="val 16667"/>
            </a:avLst>
          </a:prstGeom>
          <a:solidFill>
            <a:srgbClr val="FFFFFF"/>
          </a:solidFill>
          <a:ln w="76320">
            <a:solidFill>
              <a:srgbClr val="3366FF"/>
            </a:solidFill>
            <a:miter lim="800000"/>
            <a:headEnd/>
            <a:tailEnd/>
          </a:ln>
        </p:spPr>
        <p:txBody>
          <a:bodyPr wrap="none" anchor="ctr"/>
          <a:lstStyle/>
          <a:p>
            <a:endParaRPr lang="en-US"/>
          </a:p>
        </p:txBody>
      </p:sp>
      <p:sp>
        <p:nvSpPr>
          <p:cNvPr id="10243" name="Text Box 2"/>
          <p:cNvSpPr txBox="1">
            <a:spLocks noChangeArrowheads="1"/>
          </p:cNvSpPr>
          <p:nvPr/>
        </p:nvSpPr>
        <p:spPr bwMode="auto">
          <a:xfrm>
            <a:off x="1295400" y="620713"/>
            <a:ext cx="9696451"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3750"/>
              </a:spcBef>
              <a:buClrTx/>
              <a:buFontTx/>
              <a:buNone/>
            </a:pPr>
            <a:r>
              <a:rPr lang="en-GB" sz="6000" b="1">
                <a:solidFill>
                  <a:srgbClr val="0066FF"/>
                </a:solidFill>
                <a:latin typeface="Courier New" charset="0"/>
              </a:rPr>
              <a:t>Check List…</a:t>
            </a:r>
          </a:p>
        </p:txBody>
      </p:sp>
      <p:sp>
        <p:nvSpPr>
          <p:cNvPr id="10244" name="Text Box 3"/>
          <p:cNvSpPr txBox="1">
            <a:spLocks noChangeArrowheads="1"/>
          </p:cNvSpPr>
          <p:nvPr/>
        </p:nvSpPr>
        <p:spPr bwMode="auto">
          <a:xfrm>
            <a:off x="1390651" y="1700213"/>
            <a:ext cx="10369549" cy="45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1250"/>
              </a:spcBef>
              <a:buClr>
                <a:srgbClr val="0066FF"/>
              </a:buClr>
              <a:buFont typeface="Wingdings" charset="0"/>
              <a:buChar char=""/>
            </a:pPr>
            <a:r>
              <a:rPr lang="en-GB" sz="2000" b="1" dirty="0">
                <a:solidFill>
                  <a:srgbClr val="0066FF"/>
                </a:solidFill>
              </a:rPr>
              <a:t> Look at where you go to get free music legally at</a:t>
            </a:r>
            <a:r>
              <a:rPr lang="en-GB" sz="2000" b="1" dirty="0">
                <a:solidFill>
                  <a:srgbClr val="000000"/>
                </a:solidFill>
              </a:rPr>
              <a:t>                </a:t>
            </a:r>
            <a:r>
              <a:rPr lang="en-GB" sz="2000" b="1" dirty="0">
                <a:solidFill>
                  <a:srgbClr val="009999"/>
                </a:solidFill>
                <a:hlinkClick r:id="rId3"/>
              </a:rPr>
              <a:t>www.pro-music.org</a:t>
            </a:r>
            <a:r>
              <a:rPr lang="en-GB" sz="2000" b="1" dirty="0">
                <a:solidFill>
                  <a:srgbClr val="000000"/>
                </a:solidFill>
              </a:rPr>
              <a:t> </a:t>
            </a:r>
          </a:p>
          <a:p>
            <a:pPr eaLnBrk="1" hangingPunct="1">
              <a:spcBef>
                <a:spcPts val="1250"/>
              </a:spcBef>
              <a:buClr>
                <a:srgbClr val="FF9900"/>
              </a:buClr>
              <a:buFont typeface="Wingdings" charset="0"/>
              <a:buChar char=""/>
            </a:pPr>
            <a:r>
              <a:rPr lang="en-GB" sz="2000" b="1" dirty="0">
                <a:solidFill>
                  <a:srgbClr val="FF9900"/>
                </a:solidFill>
              </a:rPr>
              <a:t>Check your friends list – do you know everyone?</a:t>
            </a:r>
          </a:p>
          <a:p>
            <a:pPr eaLnBrk="1" hangingPunct="1">
              <a:spcBef>
                <a:spcPts val="1250"/>
              </a:spcBef>
              <a:buClr>
                <a:srgbClr val="0066FF"/>
              </a:buClr>
              <a:buFont typeface="Wingdings" charset="0"/>
              <a:buChar char=""/>
            </a:pPr>
            <a:r>
              <a:rPr lang="en-GB" sz="2000" b="1" dirty="0">
                <a:solidFill>
                  <a:srgbClr val="0066FF"/>
                </a:solidFill>
              </a:rPr>
              <a:t>Delete any </a:t>
            </a:r>
            <a:r>
              <a:rPr lang="ja-JP" altLang="en-GB" sz="2000" b="1" dirty="0">
                <a:solidFill>
                  <a:srgbClr val="0066FF"/>
                </a:solidFill>
              </a:rPr>
              <a:t>‘</a:t>
            </a:r>
            <a:r>
              <a:rPr lang="en-GB" sz="2000" b="1" dirty="0">
                <a:solidFill>
                  <a:srgbClr val="0066FF"/>
                </a:solidFill>
              </a:rPr>
              <a:t>random</a:t>
            </a:r>
            <a:r>
              <a:rPr lang="ja-JP" altLang="en-GB" sz="2000" b="1" dirty="0">
                <a:solidFill>
                  <a:srgbClr val="0066FF"/>
                </a:solidFill>
              </a:rPr>
              <a:t>’</a:t>
            </a:r>
            <a:r>
              <a:rPr lang="en-GB" sz="2000" b="1" dirty="0">
                <a:solidFill>
                  <a:srgbClr val="0066FF"/>
                </a:solidFill>
              </a:rPr>
              <a:t> friend adds you may have</a:t>
            </a:r>
          </a:p>
          <a:p>
            <a:pPr eaLnBrk="1" hangingPunct="1">
              <a:spcBef>
                <a:spcPts val="1250"/>
              </a:spcBef>
              <a:buClr>
                <a:srgbClr val="FF9900"/>
              </a:buClr>
              <a:buFont typeface="Wingdings" charset="0"/>
              <a:buChar char=""/>
            </a:pPr>
            <a:r>
              <a:rPr lang="en-GB" sz="2000" b="1" dirty="0">
                <a:solidFill>
                  <a:srgbClr val="FF9900"/>
                </a:solidFill>
              </a:rPr>
              <a:t>If you </a:t>
            </a:r>
            <a:r>
              <a:rPr lang="en-GB" sz="2000" b="1" dirty="0" err="1">
                <a:solidFill>
                  <a:srgbClr val="FF9900"/>
                </a:solidFill>
              </a:rPr>
              <a:t>wouldn</a:t>
            </a:r>
            <a:r>
              <a:rPr lang="ja-JP" altLang="en-GB" sz="2000" b="1" dirty="0">
                <a:solidFill>
                  <a:srgbClr val="FF9900"/>
                </a:solidFill>
              </a:rPr>
              <a:t>’</a:t>
            </a:r>
            <a:r>
              <a:rPr lang="en-GB" sz="2000" b="1" dirty="0">
                <a:solidFill>
                  <a:srgbClr val="FF9900"/>
                </a:solidFill>
              </a:rPr>
              <a:t>t say it to someone's face, don</a:t>
            </a:r>
            <a:r>
              <a:rPr lang="ja-JP" altLang="en-GB" sz="2000" b="1" dirty="0">
                <a:solidFill>
                  <a:srgbClr val="FF9900"/>
                </a:solidFill>
              </a:rPr>
              <a:t>’</a:t>
            </a:r>
            <a:r>
              <a:rPr lang="en-GB" sz="2000" b="1" dirty="0">
                <a:solidFill>
                  <a:srgbClr val="FF9900"/>
                </a:solidFill>
              </a:rPr>
              <a:t>t say it online</a:t>
            </a:r>
          </a:p>
          <a:p>
            <a:pPr eaLnBrk="1" hangingPunct="1">
              <a:spcBef>
                <a:spcPts val="1250"/>
              </a:spcBef>
              <a:buClr>
                <a:srgbClr val="0066FF"/>
              </a:buClr>
              <a:buFont typeface="Wingdings" charset="0"/>
              <a:buChar char=""/>
            </a:pPr>
            <a:r>
              <a:rPr lang="en-GB" sz="2000" b="1" dirty="0">
                <a:solidFill>
                  <a:srgbClr val="0066FF"/>
                </a:solidFill>
              </a:rPr>
              <a:t>Search yourself online</a:t>
            </a:r>
          </a:p>
          <a:p>
            <a:pPr eaLnBrk="1" hangingPunct="1">
              <a:spcBef>
                <a:spcPts val="1250"/>
              </a:spcBef>
              <a:buClr>
                <a:srgbClr val="FF9900"/>
              </a:buClr>
              <a:buFont typeface="Wingdings" charset="0"/>
              <a:buChar char=""/>
            </a:pPr>
            <a:r>
              <a:rPr lang="en-GB" sz="2000" b="1" dirty="0">
                <a:solidFill>
                  <a:srgbClr val="FF9900"/>
                </a:solidFill>
              </a:rPr>
              <a:t>  Make sure you set your privacy settings to friends only</a:t>
            </a:r>
          </a:p>
          <a:p>
            <a:pPr eaLnBrk="1" hangingPunct="1">
              <a:spcBef>
                <a:spcPts val="1250"/>
              </a:spcBef>
              <a:buClr>
                <a:srgbClr val="0066FF"/>
              </a:buClr>
              <a:buFont typeface="Wingdings" charset="0"/>
              <a:buChar char=""/>
            </a:pPr>
            <a:r>
              <a:rPr lang="en-GB" sz="2000" b="1" dirty="0">
                <a:solidFill>
                  <a:srgbClr val="0066FF"/>
                </a:solidFill>
              </a:rPr>
              <a:t>Think before you post!</a:t>
            </a:r>
          </a:p>
          <a:p>
            <a:pPr eaLnBrk="1" hangingPunct="1">
              <a:spcBef>
                <a:spcPts val="1250"/>
              </a:spcBef>
              <a:buClrTx/>
              <a:buFontTx/>
              <a:buNone/>
            </a:pPr>
            <a:endParaRPr lang="en-GB" sz="2000" b="1" dirty="0">
              <a:solidFill>
                <a:srgbClr val="0066FF"/>
              </a:solidFill>
            </a:endParaRPr>
          </a:p>
          <a:p>
            <a:pPr eaLnBrk="1" hangingPunct="1">
              <a:spcBef>
                <a:spcPts val="1125"/>
              </a:spcBef>
              <a:buClrTx/>
              <a:buFontTx/>
              <a:buNone/>
            </a:pPr>
            <a:endParaRPr lang="en-GB" dirty="0">
              <a:solidFill>
                <a:srgbClr val="000000"/>
              </a:solidFill>
            </a:endParaRPr>
          </a:p>
          <a:p>
            <a:pPr eaLnBrk="1" hangingPunct="1">
              <a:spcBef>
                <a:spcPts val="1125"/>
              </a:spcBef>
              <a:buFont typeface="Arial" charset="0"/>
              <a:buNone/>
            </a:pPr>
            <a:endParaRPr lang="en-GB" dirty="0">
              <a:solidFill>
                <a:srgbClr val="000000"/>
              </a:solidFill>
            </a:endParaRPr>
          </a:p>
        </p:txBody>
      </p:sp>
      <p:sp>
        <p:nvSpPr>
          <p:cNvPr id="10245" name="Text Box 4"/>
          <p:cNvSpPr txBox="1">
            <a:spLocks noChangeArrowheads="1"/>
          </p:cNvSpPr>
          <p:nvPr/>
        </p:nvSpPr>
        <p:spPr bwMode="auto">
          <a:xfrm>
            <a:off x="2159000" y="5367338"/>
            <a:ext cx="912071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1125"/>
              </a:spcBef>
              <a:buClrTx/>
              <a:buFontTx/>
              <a:buNone/>
            </a:pPr>
            <a:r>
              <a:rPr lang="en-GB" b="1">
                <a:solidFill>
                  <a:srgbClr val="000000"/>
                </a:solidFill>
              </a:rPr>
              <a:t>Visit: </a:t>
            </a:r>
            <a:r>
              <a:rPr lang="en-GB">
                <a:solidFill>
                  <a:srgbClr val="000000"/>
                </a:solidFill>
              </a:rPr>
              <a:t>wwwsaferinternet.org.uk or www.childnet.com</a:t>
            </a:r>
          </a:p>
        </p:txBody>
      </p:sp>
      <p:pic>
        <p:nvPicPr>
          <p:cNvPr id="102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5734050"/>
            <a:ext cx="62653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1" y="5724525"/>
            <a:ext cx="67098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7"/>
          <p:cNvPicPr>
            <a:picLocks noChangeAspect="1"/>
          </p:cNvPicPr>
          <p:nvPr/>
        </p:nvPicPr>
        <p:blipFill>
          <a:blip r:embed="rId6"/>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1388060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9556" y="1270000"/>
            <a:ext cx="184666" cy="369332"/>
          </a:xfrm>
          <a:prstGeom prst="rect">
            <a:avLst/>
          </a:prstGeom>
          <a:noFill/>
        </p:spPr>
        <p:txBody>
          <a:bodyPr wrap="none" rtlCol="0">
            <a:spAutoFit/>
          </a:bodyPr>
          <a:lstStyle/>
          <a:p>
            <a:endParaRPr lang="en-US" dirty="0"/>
          </a:p>
        </p:txBody>
      </p:sp>
      <p:sp>
        <p:nvSpPr>
          <p:cNvPr id="2" name="TextBox 1"/>
          <p:cNvSpPr txBox="1"/>
          <p:nvPr/>
        </p:nvSpPr>
        <p:spPr>
          <a:xfrm>
            <a:off x="1029229" y="722470"/>
            <a:ext cx="10248507" cy="523220"/>
          </a:xfrm>
          <a:prstGeom prst="rect">
            <a:avLst/>
          </a:prstGeom>
          <a:noFill/>
        </p:spPr>
        <p:txBody>
          <a:bodyPr wrap="square" rtlCol="0">
            <a:spAutoFit/>
          </a:bodyPr>
          <a:lstStyle/>
          <a:p>
            <a:r>
              <a:rPr lang="en-US" sz="2800" dirty="0" smtClean="0"/>
              <a:t>This is a reminder of why we need to keep our information private</a:t>
            </a:r>
            <a:endParaRPr lang="en-US" sz="2800" dirty="0"/>
          </a:p>
        </p:txBody>
      </p:sp>
      <p:pic>
        <p:nvPicPr>
          <p:cNvPr id="3" name="Picture 2">
            <a:hlinkClick r:id="rId2"/>
          </p:cNvPr>
          <p:cNvPicPr>
            <a:picLocks noChangeAspect="1"/>
          </p:cNvPicPr>
          <p:nvPr/>
        </p:nvPicPr>
        <p:blipFill>
          <a:blip r:embed="rId3"/>
          <a:stretch>
            <a:fillRect/>
          </a:stretch>
        </p:blipFill>
        <p:spPr>
          <a:xfrm>
            <a:off x="2895241" y="1556089"/>
            <a:ext cx="6718209" cy="3752135"/>
          </a:xfrm>
          <a:prstGeom prst="rect">
            <a:avLst/>
          </a:prstGeom>
        </p:spPr>
      </p:pic>
      <p:pic>
        <p:nvPicPr>
          <p:cNvPr id="6" name="Picture 5"/>
          <p:cNvPicPr>
            <a:picLocks noChangeAspect="1"/>
          </p:cNvPicPr>
          <p:nvPr/>
        </p:nvPicPr>
        <p:blipFill>
          <a:blip r:embed="rId4"/>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443058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idt911.ca/~/media/Images/KnowledgeCenter/CanadaArticles/Steps-Toward-Tracking-And-Managing-Your-Digital-Footprint_FullSize.ashx"/>
          <p:cNvPicPr>
            <a:picLocks noChangeAspect="1" noChangeArrowheads="1"/>
          </p:cNvPicPr>
          <p:nvPr/>
        </p:nvPicPr>
        <p:blipFill>
          <a:blip r:embed="rId3" cstate="print"/>
          <a:srcRect l="12791" r="15116"/>
          <a:stretch>
            <a:fillRect/>
          </a:stretch>
        </p:blipFill>
        <p:spPr bwMode="auto">
          <a:xfrm>
            <a:off x="0" y="332656"/>
            <a:ext cx="5952661" cy="6192688"/>
          </a:xfrm>
          <a:prstGeom prst="rect">
            <a:avLst/>
          </a:prstGeom>
          <a:noFill/>
        </p:spPr>
      </p:pic>
      <p:sp>
        <p:nvSpPr>
          <p:cNvPr id="2" name="Title 1"/>
          <p:cNvSpPr>
            <a:spLocks noGrp="1"/>
          </p:cNvSpPr>
          <p:nvPr>
            <p:ph type="ctrTitle"/>
          </p:nvPr>
        </p:nvSpPr>
        <p:spPr>
          <a:xfrm>
            <a:off x="6029239" y="428204"/>
            <a:ext cx="6005301" cy="2076406"/>
          </a:xfrm>
        </p:spPr>
        <p:txBody>
          <a:bodyPr>
            <a:normAutofit fontScale="90000"/>
          </a:bodyPr>
          <a:lstStyle/>
          <a:p>
            <a:pPr algn="r"/>
            <a:r>
              <a:rPr lang="en-GB" sz="6600" dirty="0" smtClean="0"/>
              <a:t>Keeping Safe Online</a:t>
            </a:r>
            <a:endParaRPr lang="en-GB" sz="6600" dirty="0"/>
          </a:p>
        </p:txBody>
      </p:sp>
      <p:sp>
        <p:nvSpPr>
          <p:cNvPr id="44036" name="AutoShape 4" descr="data:image/jpeg;base64,/9j/4AAQSkZJRgABAQAAAQABAAD/2wCEAAkGBhQQERUPEBIWFBQSFxQUEBUUFBcQFBUUFRQVFBQVFxUXHCYgFxojGRcUIDAhIygpLCwsGB4xNTAqNSYrLSkBCQoKDgwOGg8PGjQjHiQtKSksKi81LDYtKi0sKjUsLCw0LTApLCkqLCwpKSwsLCwqLCouLS0pKTU1NSkpLCwpKf/AABEIALAA9QMBIgACEQEDEQH/xAAcAAABBAMBAAAAAAAAAAAAAAAAAQMFBgIEBwj/xABMEAABAwICBAgJBg0EAgMAAAABAAIDBBESIQUGMVQHExVBUWFx0xQWIjKBkpOj0pGUobKz0RcjJDM0QmJkc3SkseOCwcLwcqI1RFL/xAAbAQEAAgMBAQAAAAAAAAAAAAAAAQMCBAUGB//EADQRAAEDAwICCAUCBwAAAAAAAAABAhEDBBIhMUFRBRMiYXGBodEVMlKx4ZHBBhQjYnLw8f/aAAwDAQACEQMRAD8A7ihCaqalsbDJI4Na0XcTsAQDqFW+Uaip8qK1PEfNLm45XDpwnJgPypRoyXnrJ/dD/ggLGhV3kyXfKj3Xdo5Ml3yo913aAsSFXeTJd8qPdd2jkyXfKj3XdoCxIVd5Ml3yo913aOTJd8qPdd2gLEhV3kyXfKj3Xdo5Ml3yo913aAsSFXeTJd8qPdd2jkyXfKj3XdoCxIVd5Ml3yo913aOTJd8qPdd2gLEhV3kyXfKj3Xdo5Ml3yo913aAsSFXeTJd8qPdd2jkyXfKj3XdoCxIVd5Ml3yo913aOTJd8qPdd2gLEhV3kyXfKj3Xdo5Ml3yo913aAsSFXeTJd8qPdd2jkyXfKj3XdoCxIVd5Ml3yo913aTkyXfKj3XdoCxoVb4+qg8rEKlg85paI5bfsuGTj1FTejtIsnjEsZu0+ggja1w5iEBsoQhACrulzx9UynOccLRLIOZzybRg9QzNuvqViVdhH5bU9lP9R6A57r7r7LxrqSleWNjJbK9ps9zv1gHfqgbMs73VOGnqneZ/byfEk04Pyqf+NN9q5N09OXkMY0uc42a1ouSTzADaVyXvc5259CtbWjSpNRGptuPjTtTvM/t5fiRy7U7zP7eT4lftW+CNzwJK1xYDnxTCMf+p+xvYL9oV90bqhSU4HFU8YI/Wc3G71nXKtZQqO1VYOfcdK2lJcWtyXuiP19jg7dM1R2VE57JpT/AMlhy9U7zP7eT4l6SDbZBa9Xo2KYWliY8ftsa/8AuFb/ACy/UaSdN051o+v4POvLtTvM/t5PiSHT1TvM/t5PiXX9N8FNLMCYLwP5sN3M9LCf7ELmGsOqk9C7DOzyT5kjc2O7DzHqOa1303s3Ova3lrdaMREXkqa/kjDp+p3mf28nxI8YaneZ/by/EtSRq1JX2Nlu9H1HK5WLtEnG/iO0ptpNrNSHTGnFIX2Jbxhqd5n9vL8SPGGp3mf28vxJ/QOpFZXM42nhuzMB73CNpIyOEnb6Fqac1dqaJ7Y6mIsL/MNw5js/1XDI7V18mzB4vF0SOeMNTvM/t5fiR4w1O8z+3l+JM6waBmoJRDUtDXuYJAGuDxhLnNGY62uWWg9Xp60SGna08S3HJieGWbnsvt2FJbEiHTA54w1O8z+3l+JHjDU7zP7eX4lhq/q3U15LaWIvw2xOJDWNvsu48/UtjT+plXQtD6iGzCQMbXCRgJ2AkbD2pk2YGLoka8YaneZ/by/Ejxhqd5n9vL8Sb0hq/PT08NXI1oiqADCQ8EkFuLNvNknqrVOpipW1srWxxPtgxvDZHX2YYzmbjPszTJoxcY+MNTvM/t5fiR4w1O8z+3l+JQ7XkmwFycgBmSSrbFwX6RczjBTgXF8LpGtf6t9vUiq1NwjXLsRXjDU7zP7eX4keMNTvM/t5fiTNHq/UzSvp4oHulivxkeTXNsQDcOI5yFIfg/0juUvyx/GmTRi41fGGp3mf28vxI8YaneZ/by/EmNDaCqKyQw08Tnub59sg3O13OOQzUppjg9rqSMzSw3Y3Nzo3iTCOlwGYHWmTdhi7c0vGGp3mf28vxI8YaneZ/by/En9XtS6qvjdLTMa5rXYHYpAw4rA7D1EJzTeoNbRxmeeEcWPOcx4kDea7gMwOtMm7E4uiSz6icIEvHNpap5kZIQ2N7s3McfNBP6zScs9i6DEfB6tpbkyqu2Qc3GtF2u7SLheftFS/j4f4sX2jV6C00PxlP/Mx/VkWtWREXQ2aKqqaljQhCoLwVeg/Tansp/qPVhVeg/Tansp/qPQHC9N/pU/8ab7Vy7PqHqVHRRNmfhfO9oJeLODQRfCw9HXz9i4xpv8ASp/4032r1ctQ+EQ0oFNU3dBsY4Zui6utnVtH0Lm0nNa/tHtukKNetaolFfFOaf7w4lo164RHUbzTQR/jbAl8jSGNB2YR+uevZ2823wfVz30b6yokdI97pCSTezI8g1rdjRcOOXSpnSOiabSUIxhsrDnG9pzHW142f9usNWNW/AYnU4kMkZeXsxABzQ4DE02ydmL3sNpyW2jX5zOh511a3S16tGw+Unv8+Hh9ziul9aqiplMz5Xi5uxrXua1g2gNAPN07V0zgv1jkq4ZIZyXuhLQHnMuY8OsHHnIwnPoIULpfgfeZSaWVgjJuGyYg5nUCAcQHoP8AdXTVHVRmj4TG12N7zikfa1zawAHM0f7npVNFlRHy46nSN1Z1LVG0t9I02Ofwa/1Gj6qWnkcZ4Y5HsAebvDQ7LDJtNhbzr+hdOZxVdTAvYXRTNBwyNLTY7Lg5g9fpChNEcHkEUrqmc8fM9znkuFo2ucb+SzPZ1ko1v1/iogY2ESz8zAbhh6ZCNnZtPVtVjJYiq9dDRuFp3VRrbVvb4qmk9/d46HKdetWPAKnimuxMeMcWflBpJFnDpBBz5/lVMqnfjLf+P02U5pXSL6iV00zi57zdxP0AdAGyyrekHfjD6P7BY2ap1qqnI3+nGvbYsbUWXZJK+SnTeGSqdB4JQRnDAyAODRk1xvgBI57Bv/sqtLrzNNSRaPlax7IntdHI7EZW2cbC+K1gCW7NllMnXGg0lTQw6WE0U9M3AyeBofjbkLEWNibC4IIuLgi9lpa1a7U7qaDRmjmPbSwvEkj5MnyuDi69ui5Jz2m2QAz6acoPHLzkleHN9tIx/wAtH9tUJ7gafdukP4A/tIs9cNPaF0nO2omqqtjmxtiAjhs2zXPeD5UZN7vPPzBaWrGs+jdHSVbYZp3xTwNZG6SI4zL+MxAhrRYZszI5yonswTHak3NL1RpNXKNsBLfCnYp3NyLrhziCR2NHY22xVPQ2vM1PSzUOFkkM4ILZMRwXBBMdnCx2HtAKkNWdc6Z1DyVpRkhhacUEsWb4jcutbqJdnnkSLbFsVuuNFRUUtDokTPdVZVFRMMBwWwlrQAM8JI2AC5OZU90ERxOj6B0HT1WjtFuqnNwxMjMbHEBskro7Mab+dsJwjbZcu4UNJVT6+SOrGER5QMaTxYiPmubfbiG09ItlawTWbXCGbRuj6aB7xPSBvGeS5mFzWAXa/YbO6Fu61a6UmlKCI1BdHpCAWBEbnMkzzaXDIBws7PY7qzUJKLJLoVIGeCCmbLpSLGAeLZJI0HPy2gBp9GK/aAovWLWac6RlquMcJI5ncXmRgax5DWDobYWtz59KiNW9YX0NTHVxAF0Zzacg5pBa5p6LtJz5tqvNRprQU9RyhIKpkhcJZKYMBjfJkT5QFrE5nygDn0rJV1kxRNIJ7g11pfpLSc1RKyON/guB3FYrHDI2zjiccwDbsAUNUxQjERrLISMRDbVAzz8n8/6Flq/wrRO0nPXVuKOJ8HEQMa10pa0PDgDh5z5RJ6T2Jp0mrRJP5Vnn/wDY51hspnuhtaOq3Umrb54CWSVExbK8GzwC/AbO2g4W2/1FR3A1paRukBTAkxTskErNrSWsLg62y+Vr9BWnqvrvTQx1GjauN8lBO9zoi385H5QLTYkE+aw9II57rf0brVovRTZJtHcfU1T2lkb52hjIwf8AS3nA2Ak7LgXU80ITdFLNq7odrtH6WpGSRxtFTPEx8jsEbWtIALnZ2Fgo6hfBonRlZDLXQVElSHNhip5ONAJYW36r3uSQMm86reg9c4Y9E11JM9xqKpz3M8hzg4uDcy8ZC5B2qi41KJzImNiT0RJ+UQfxoftGr0fpr85T/wAzH9WReaNDv/KYP40P2rV6X01+cp/5mP6sixqKZUkgsSEIVJcCr0H6bU9lP9R6sKr0H6bU9lP9R6A4Tpw/lU/8ab7V6aaU5pw/lVR/Gm+1emGuXHcmp9KoL2E8EJXQ2sM9I7FTyuZfzm7WO7WnI9u1XjRvDI4C1RTh37UTsP8A6O+8LmmJPUVK6aRkMYu+RwawdbjYKWVHt+VSm4s7ev2qrU8dvU9E6E0u2rgZUxhzWyAkB1sQsSM7Ejm6VVdYuFGOlmfTtge98ZsSXNYwmwORzPP0K1aE0U2lp46dmyNoF+k7XH0m5XLuFnV/iZxVs8yfJ/7MjR/yaL9oK36rntZKb8TyVhRtq10rH/Ks4/t6EfprhMq6gFrXCFh5orh1ut5z+SyqhPOsMSQuXOc5Xbqe0pUadFMabUQblKg9I/nD6P7BTUhXZODfQFNNo6KSWmhkeXTXc+GN7jaZ4F3OaSbCwW3ZrD/I4XT/AGrdE/uT7KeeLouvVvinR7nT/N4vhR4qUe503zeL4V1MzxeB5Sui69W+KlHudN83i+FHipR7nTfN4vhTMYHlK6Lr1b4qUe503zeL4UeKlHudN83i+FMxgeUrouvVvipR7nTfN4vhR4qUe503zeL4UzGB5Sui69W+KlHudN83i+FHinR7nT/N4vhTMYHlK6Lr1b4qUe503zeL4UeKdHudP83i+FMxgeUrouvVvipR7nTfN4vhR4qUe503zeL4UzGB5Sui69W+KlHudN83i+FHipR7nT/N4vhTMYHA+DXU2Stqo5S0inge18shFgSwhzY2nncSBs2DMruemD5dN/Mx/VkUvxLWNDWNDWgWaGgNAHQAMgojS/n038zH9WRVuWSxqQWNCELEyBV6D9Nqeyn+o9WFV1pw104P67IXt6w3E0/SUBwbTp/K6j+PN9q9arXrc1ppnRVtQx4seNkd6HvL2n0ghRocuS5NT6JRd2GqnJDZxrpfA/q7ie6veMmXjg63Hz3DsHk+k9C5nRwGWRsYc1uNwbicQ1rbm13E5ADau+Uem6KgpBGyohc2CM2DZY3PeWi5s0Ozc439JV1BqZZLwOd0rXelLqqaau08vzt+pD8IGvpo6iCGE3LHCWpA52bBH1XFz6GqzaZ0dHpKiLAQWzMD4XdDrYo3fLa/pC896U0o+pmfUSG75HFx6r7AOoCw9C6bwT65sbC6jqZWs4ryoXSPDAWOPlMu4gXDs+x3UrGVcnKi7KaF1YLQoMqUvmbv3/8AF9DmNRG6N7o3jC5hLXA7Q4GxHypovV14V6SAztq6aaJ4mFpmxyMeRI0ZOs03s5vP0t61Qy5armYrB36FfrqaP2kye5d24Lf/AIuHtn+2kXBSV3/g1pXR6Mga8WJEjwDtwySPe36CFsW3zeRyOm1/oJ/kn2UperOvr6HRr6mYPqS6ulh8uZ2JrcDCLOcHEgZ2bltVhpeEuR88tI7R8sc4ifNSxukbima0EtB8m0ZI/wDIZEHYqhJqXWnRfg/gr+N5QdNguy/FFjQH+da1wetXKv0JO7T8VWInGBtK6N0uWEPJms053/Wbzc63jyZB6ncJM0dDJPXRyzES8XTPBaXzyvNhA1oaMOG23Pb6FP6O4RXmR8FZRSUkwhknhY+QPbK2Npc4B4aLOyPMdnoVMptSK2ShdRvpAHUtSamLjJAY6priQ+MYTlkBmTnfmUpoTVeRz5JG6GhoQ2CZrCZHSzvlfE5gEdnBoaQ4jMenPICRg4VpH0cleNHvEMcbXY3TBrHyumjiMTHcXcgYycVrXaRbnT2juFMvqKaGailhjrLCmmc8EPJsB5GEHDiIF73zBtZaU2rdR4tChEDvCMDBxXk4riqa889vNudqy05q7Uvk0KWQuIpXRGpIw/isJhviz5sLtl9iA263hRcHSvptHzVFNTucyeoa8MaCzz8DC04gO0dOQUbUa+VUmlqdtNE99NLEHRxh7GiZjxc1GbbtwXILb/qHpUMdRJ6V8sJ0RFXF8j3U9S6UsDWuNwJGgg5do58yp6p0BVUlfo+ogo2yRxU/g8rYH4I4nPLsZGMl2EY7jbex2ICb4UtLz0tCZKdzmXkjZLKwYnRROvieB05AX61WtWHNNTC/R2mn1ALvymnrZXFz2c4jaW+da5sOjbtV51ubWcRfRxj41rgXMkALZI8w5gJyB2fSue1GrNTpCopyNEs0dxUrJJqgSMJc1pBIa1gFybdZ2ZjNAT+k+FNzJJ+IoZainpHFlTUNkawNLfOwsLTiAz5x6Bmq9rfrLVVekaOGnbUNp5GxzQiGcQOqGOY2V0hNjhDPKBab3DHWtcENaa1Z0jOayOajdUPe6R8FQ+qdxTIwbxxwwA2L8ha9rE57FNaP1dqPDNEyuge2OnonQ1LjhHFv4iSPCc+ckWtfaEBt1XCq4GSaHR801HC5zZKprw0eSbOc2Mt8poPPcehR79eat+mGR08L5KeSBroohI1rZI3+U2quWXaM7YepQkOok9NjpjoeGscXuMNW6UsZgLrjjGAg5DoIt189jfoKppNK0lRDSCSFtLFSycS7BHDYkPcA8l2FoIIGZI50BvRcKDTo1+kTBZ8cvEeD8ZcmTEGhofg5wb+bzFXWneXMa57cLi1pc2+LCSASL2F7HK9guRzavuOnTQC3gz5maSe3bYtYciOYGQkW/aC6/iUkDcqhtL+fTfzMf1ZFLyuUPpQ3lpWDaZw//Sxji4/SgLIhCFBIKG0/o95LKmEXliuC3ZxkZ85nbzjr7VMoQFB03qxS6WYJblkrRhxtAxt/YkYdtjfoPQVXhwL/AL5/T/5V0fSGhIZX4wHNl53xO4t3+ojI+m61hoCTeqj1oe6VbqTHLKoblK/uKTcWO08v3QoP4F/3z+n/AMqX8DH75/T/AOVX7kGXep/Wh7pHIMu9T+tD3SjqafIt+KXf1+iexQfwMfvn9P8A5UfgY/fP6f8Ayq/cgy71P60PdI5Bl3qf1oe6TqKfIfFLv6/RPYoP4F/3z+n/AMqT8C/75/T/AOVX/kGXep/Wh7pHIMu9T+tD3SdTT5D4pd/X6J7FP0LwRQRSCSeUzhpBDMAiYSP/ANDE4uHVcLoLX2FhkBstko7kGXep/Wh7pHIMu9T+tD3Sza1rdjVrXFWus1FkkeNRxqjuQZd6n9aHukcgy71P60PdLM1yR41HGqO5Bl3qf1oe6RyDLvU/rQ90gJHjUcao7kGXep/Wh7pHIMu9T+tD3SAkeNRxqjuQZd6n9aHukcgy71P60PdICR41HGqO5Bl3qf1oe6RyDLvU/rQ90gJHjUcao7kGXep/Wh7pHIMu9T+tD3SAkeNSiVRvIMu9T+tD3SOQZd6n9aHukBr6D1UpqKSWanjIknN5HOcXk3cXEC/mi5vYKZMqjuQZd6n9aHukcgy71P60PdIDZq6xsbS+Rwa0bSf+5rX0HSOlkNZK0tGHDTsO0MOZe4cznfQO1Z0mgIWPEkuOR4810zuMAPUPNHyKcUEghCEAJqZxyaOfaegJ1NAeUewIBiaoDPJAz/7tTHKDugfT96xlbdx7SsMCwk2Ea2B3w93QPp+9Hh7ugfT96baLG45lJtIc3t2qUIdinA0PD3dA+n70eHu6B9P3rCSGxstyihsMXT/ZNQuKJMGt4e7oH0/ejlB3QPp+9OVr7m3MP7rWwKCURqpsbEekM/KGXSFuhRWBSEH5v0H/AHUopg9qJqg9ZFlpNcbR5nbnmc8+dOYjjfmfNy6NgWRUbNkWWiCQ1oxO8radpy5gsr2DgHOOVxiBBHXdAblkWWrUE8W2xPNnfqWUrjxjczaxy5thQGxZFloNcSMRe4HsJanhcybTYAG2wfIgNmyLJqpBIydhHOef0JiN1nANcXA7b5oDcsiyj3Yg0nE6/Pndu3mI2J/EQ87cmbL9iA2bJCFotcbYi9wPYS1PtuZDmbAA25tnQgM4Jw6+RBG0HanLLThccePmcSPuW8gMC1YxHCcPN+r9ycKweMx2/wCyAdQhCAE2Np9CcWNsz6EBpPZme0pMCeczNGFYl0jOBP0zrZdKTCjCgVZHJoMRB+XsWcjrD+yyabpqY3PYpK010NXCjAnsKMKiCyRjAtuFvkfKm8CejcALKUMXLoNsprtAdzXS+CixsTc8907xg6UcYOlSVjLKXybG/Tt2diyFMLHM57Sdqc4wdKOMHSgGvBBa1zbJZMpgDfPqus+MHSjjB0oBrwQddui+SRtP5eLm7fo7E9xg6UcYOlAN1EV7c9js6UkYN9gaOfrTvGDpRxg6UA14IOu3RfJYugOO+ZHb9HYn+MHSjjB0oBrwQddui+SQU3lE3Nj1p7jB0o4wdKAwNOLBvRmE5ZJxg6UcYOlAKsH83as7pHDZ2oDJCEIASJUIBohJhTlkBqgykwDFkI1mhSRIgCQsS3ShANmNY4U7dBCCRrCgtTmFJZAo3hRhTtkWQgawowp1FkA1hRhTtkWQDWFGFOkIIQDWFGFOgIQDWFGFOgIQDWFGFO2RZANYUYU7ZJZAYtyThWNlmgBCEIAQhCARKhCAEIQgESoQgESoQgEQlQgERZKhAIhKhAIiyVCAElkqEAgRZKhAIhKhAIhKhAIhKhAIlQhACEIQAhCEAIQhACEIQAhCEAIQhACEIQAhCEAIQhACEIQAhCEAIQhACEIQAhCEAIQhACEIQAhCEB//2Q=="/>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7348026" y="2650766"/>
            <a:ext cx="3726734" cy="2677656"/>
          </a:xfrm>
          <a:prstGeom prst="rect">
            <a:avLst/>
          </a:prstGeom>
          <a:noFill/>
        </p:spPr>
        <p:txBody>
          <a:bodyPr wrap="square" rtlCol="0">
            <a:spAutoFit/>
          </a:bodyPr>
          <a:lstStyle/>
          <a:p>
            <a:pPr algn="ctr"/>
            <a:r>
              <a:rPr lang="en-US" sz="2400" dirty="0" smtClean="0"/>
              <a:t>We are spending more time on the internet and social media especially during these tough times so it is important that we stay safe online</a:t>
            </a:r>
            <a:endParaRPr lang="en-US" sz="2400" dirty="0"/>
          </a:p>
        </p:txBody>
      </p:sp>
      <p:pic>
        <p:nvPicPr>
          <p:cNvPr id="9" name="Picture 8"/>
          <p:cNvPicPr>
            <a:picLocks noChangeAspect="1"/>
          </p:cNvPicPr>
          <p:nvPr/>
        </p:nvPicPr>
        <p:blipFill>
          <a:blip r:embed="rId4"/>
          <a:stretch>
            <a:fillRect/>
          </a:stretch>
        </p:blipFill>
        <p:spPr>
          <a:xfrm>
            <a:off x="9259884" y="5421278"/>
            <a:ext cx="2604227" cy="1160987"/>
          </a:xfrm>
          <a:prstGeom prst="rect">
            <a:avLst/>
          </a:prstGeom>
        </p:spPr>
      </p:pic>
    </p:spTree>
    <p:extLst>
      <p:ext uri="{BB962C8B-B14F-4D97-AF65-F5344CB8AC3E}">
        <p14:creationId xmlns:p14="http://schemas.microsoft.com/office/powerpoint/2010/main" val="4120747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p:cNvSpPr>
            <a:spLocks noChangeArrowheads="1"/>
          </p:cNvSpPr>
          <p:nvPr/>
        </p:nvSpPr>
        <p:spPr bwMode="auto">
          <a:xfrm>
            <a:off x="814918" y="333377"/>
            <a:ext cx="9557442" cy="4273898"/>
          </a:xfrm>
          <a:prstGeom prst="roundRect">
            <a:avLst>
              <a:gd name="adj" fmla="val 16667"/>
            </a:avLst>
          </a:prstGeom>
          <a:solidFill>
            <a:srgbClr val="FFFFFF"/>
          </a:solidFill>
          <a:ln w="76320">
            <a:solidFill>
              <a:srgbClr val="3366FF"/>
            </a:solidFill>
            <a:miter lim="800000"/>
            <a:headEnd/>
            <a:tailEnd/>
          </a:ln>
        </p:spPr>
        <p:txBody>
          <a:bodyPr wrap="none" anchor="ctr"/>
          <a:lstStyle/>
          <a:p>
            <a:endParaRPr lang="en-US"/>
          </a:p>
        </p:txBody>
      </p:sp>
      <p:sp>
        <p:nvSpPr>
          <p:cNvPr id="3075" name="Text Box 2"/>
          <p:cNvSpPr txBox="1">
            <a:spLocks noChangeArrowheads="1"/>
          </p:cNvSpPr>
          <p:nvPr/>
        </p:nvSpPr>
        <p:spPr bwMode="auto">
          <a:xfrm>
            <a:off x="1295401" y="1844676"/>
            <a:ext cx="9825983" cy="25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algn="ctr" eaLnBrk="1" hangingPunct="1">
              <a:spcBef>
                <a:spcPts val="5000"/>
              </a:spcBef>
              <a:buClrTx/>
              <a:buFontTx/>
              <a:buNone/>
            </a:pPr>
            <a:r>
              <a:rPr lang="en-GB" sz="8000" b="1" dirty="0">
                <a:solidFill>
                  <a:srgbClr val="0066FF"/>
                </a:solidFill>
                <a:latin typeface="Courier New" charset="0"/>
              </a:rPr>
              <a:t>What do you do online?</a:t>
            </a:r>
          </a:p>
        </p:txBody>
      </p:sp>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81525"/>
            <a:ext cx="249766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7" name="Picture 4"/>
          <p:cNvPicPr>
            <a:picLocks noChangeAspect="1" noChangeArrowheads="1"/>
          </p:cNvPicPr>
          <p:nvPr/>
        </p:nvPicPr>
        <p:blipFill>
          <a:blip r:embed="rId4">
            <a:extLst>
              <a:ext uri="{28A0092B-C50C-407E-A947-70E740481C1C}">
                <a14:useLocalDpi xmlns:a14="http://schemas.microsoft.com/office/drawing/2010/main" val="0"/>
              </a:ext>
            </a:extLst>
          </a:blip>
          <a:srcRect r="5190"/>
          <a:stretch>
            <a:fillRect/>
          </a:stretch>
        </p:blipFill>
        <p:spPr bwMode="auto">
          <a:xfrm>
            <a:off x="7440085" y="476250"/>
            <a:ext cx="24003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667" y="4435475"/>
            <a:ext cx="24003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9" name="Picture 6"/>
          <p:cNvPicPr>
            <a:picLocks noChangeAspect="1" noChangeArrowheads="1"/>
          </p:cNvPicPr>
          <p:nvPr/>
        </p:nvPicPr>
        <p:blipFill>
          <a:blip r:embed="rId6">
            <a:extLst>
              <a:ext uri="{28A0092B-C50C-407E-A947-70E740481C1C}">
                <a14:useLocalDpi xmlns:a14="http://schemas.microsoft.com/office/drawing/2010/main" val="0"/>
              </a:ext>
            </a:extLst>
          </a:blip>
          <a:srcRect t="8165"/>
          <a:stretch>
            <a:fillRect/>
          </a:stretch>
        </p:blipFill>
        <p:spPr bwMode="auto">
          <a:xfrm>
            <a:off x="9798051" y="620714"/>
            <a:ext cx="11938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0" name="Picture 7"/>
          <p:cNvPicPr>
            <a:picLocks noChangeAspect="1" noChangeArrowheads="1"/>
          </p:cNvPicPr>
          <p:nvPr/>
        </p:nvPicPr>
        <p:blipFill>
          <a:blip r:embed="rId7">
            <a:extLst>
              <a:ext uri="{28A0092B-C50C-407E-A947-70E740481C1C}">
                <a14:useLocalDpi xmlns:a14="http://schemas.microsoft.com/office/drawing/2010/main" val="0"/>
              </a:ext>
            </a:extLst>
          </a:blip>
          <a:srcRect t="5493" r="235"/>
          <a:stretch>
            <a:fillRect/>
          </a:stretch>
        </p:blipFill>
        <p:spPr bwMode="auto">
          <a:xfrm>
            <a:off x="6191251" y="5300664"/>
            <a:ext cx="1631949"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1" name="Picture 8"/>
          <p:cNvPicPr>
            <a:picLocks noChangeAspect="1" noChangeArrowheads="1"/>
          </p:cNvPicPr>
          <p:nvPr/>
        </p:nvPicPr>
        <p:blipFill>
          <a:blip r:embed="rId8">
            <a:extLst>
              <a:ext uri="{28A0092B-C50C-407E-A947-70E740481C1C}">
                <a14:useLocalDpi xmlns:a14="http://schemas.microsoft.com/office/drawing/2010/main" val="0"/>
              </a:ext>
            </a:extLst>
          </a:blip>
          <a:srcRect t="11990" r="6102"/>
          <a:stretch>
            <a:fillRect/>
          </a:stretch>
        </p:blipFill>
        <p:spPr bwMode="auto">
          <a:xfrm>
            <a:off x="5710767" y="549276"/>
            <a:ext cx="182456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2" name="Picture 9"/>
          <p:cNvPicPr>
            <a:picLocks noChangeAspect="1" noChangeArrowheads="1"/>
          </p:cNvPicPr>
          <p:nvPr/>
        </p:nvPicPr>
        <p:blipFill>
          <a:blip r:embed="rId9">
            <a:extLst>
              <a:ext uri="{28A0092B-C50C-407E-A947-70E740481C1C}">
                <a14:useLocalDpi xmlns:a14="http://schemas.microsoft.com/office/drawing/2010/main" val="0"/>
              </a:ext>
            </a:extLst>
          </a:blip>
          <a:srcRect t="2412" r="5389"/>
          <a:stretch>
            <a:fillRect/>
          </a:stretch>
        </p:blipFill>
        <p:spPr bwMode="auto">
          <a:xfrm>
            <a:off x="4516967" y="4941888"/>
            <a:ext cx="167428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3200" y="5084763"/>
            <a:ext cx="1676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5" name="Picture 12"/>
          <p:cNvPicPr>
            <a:picLocks noChangeAspect="1" noChangeArrowheads="1"/>
          </p:cNvPicPr>
          <p:nvPr/>
        </p:nvPicPr>
        <p:blipFill>
          <a:blip r:embed="rId11">
            <a:extLst>
              <a:ext uri="{28A0092B-C50C-407E-A947-70E740481C1C}">
                <a14:useLocalDpi xmlns:a14="http://schemas.microsoft.com/office/drawing/2010/main" val="0"/>
              </a:ext>
            </a:extLst>
          </a:blip>
          <a:srcRect r="4343"/>
          <a:stretch>
            <a:fillRect/>
          </a:stretch>
        </p:blipFill>
        <p:spPr bwMode="auto">
          <a:xfrm>
            <a:off x="5712884" y="885825"/>
            <a:ext cx="1631949"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6"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7467" y="4365625"/>
            <a:ext cx="1153584"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7"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1917" y="706438"/>
            <a:ext cx="863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8"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88017" y="115889"/>
            <a:ext cx="30988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9"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96300" y="4538664"/>
            <a:ext cx="278553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90"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6867" y="5373689"/>
            <a:ext cx="1763184"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 name="Picture 18"/>
          <p:cNvPicPr>
            <a:picLocks noChangeAspect="1"/>
          </p:cNvPicPr>
          <p:nvPr/>
        </p:nvPicPr>
        <p:blipFill>
          <a:blip r:embed="rId17"/>
          <a:stretch>
            <a:fillRect/>
          </a:stretch>
        </p:blipFill>
        <p:spPr>
          <a:xfrm>
            <a:off x="9427937" y="5491355"/>
            <a:ext cx="2666148" cy="1188592"/>
          </a:xfrm>
          <a:prstGeom prst="rect">
            <a:avLst/>
          </a:prstGeom>
        </p:spPr>
      </p:pic>
    </p:spTree>
    <p:extLst>
      <p:ext uri="{BB962C8B-B14F-4D97-AF65-F5344CB8AC3E}">
        <p14:creationId xmlns:p14="http://schemas.microsoft.com/office/powerpoint/2010/main" val="3962631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1"/>
          <p:cNvSpPr>
            <a:spLocks noChangeArrowheads="1"/>
          </p:cNvSpPr>
          <p:nvPr/>
        </p:nvSpPr>
        <p:spPr bwMode="auto">
          <a:xfrm>
            <a:off x="814917" y="333376"/>
            <a:ext cx="10752667" cy="5903913"/>
          </a:xfrm>
          <a:prstGeom prst="roundRect">
            <a:avLst>
              <a:gd name="adj" fmla="val 16667"/>
            </a:avLst>
          </a:prstGeom>
          <a:solidFill>
            <a:srgbClr val="FFFFFF"/>
          </a:solidFill>
          <a:ln w="76320">
            <a:solidFill>
              <a:srgbClr val="3366FF"/>
            </a:solidFill>
            <a:miter lim="800000"/>
            <a:headEnd/>
            <a:tailEnd/>
          </a:ln>
        </p:spPr>
        <p:txBody>
          <a:bodyPr wrap="none" anchor="ctr"/>
          <a:lstStyle/>
          <a:p>
            <a:endParaRPr lang="en-US"/>
          </a:p>
        </p:txBody>
      </p:sp>
      <p:sp>
        <p:nvSpPr>
          <p:cNvPr id="4099" name="Text Box 2"/>
          <p:cNvSpPr txBox="1">
            <a:spLocks noChangeArrowheads="1"/>
          </p:cNvSpPr>
          <p:nvPr/>
        </p:nvSpPr>
        <p:spPr bwMode="auto">
          <a:xfrm>
            <a:off x="1390651" y="981076"/>
            <a:ext cx="9698567" cy="314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algn="ctr" eaLnBrk="1" hangingPunct="1">
              <a:spcBef>
                <a:spcPts val="4125"/>
              </a:spcBef>
              <a:buClrTx/>
              <a:buFontTx/>
              <a:buNone/>
            </a:pPr>
            <a:r>
              <a:rPr lang="en-GB" sz="6600" b="1">
                <a:solidFill>
                  <a:srgbClr val="0066FF"/>
                </a:solidFill>
                <a:latin typeface="Courier New" charset="0"/>
              </a:rPr>
              <a:t>Online actions have offline consequences.</a:t>
            </a:r>
          </a:p>
        </p:txBody>
      </p:sp>
      <p:pic>
        <p:nvPicPr>
          <p:cNvPr id="41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085" y="4149726"/>
            <a:ext cx="2762249"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p:cNvPicPr>
          <p:nvPr/>
        </p:nvPicPr>
        <p:blipFill>
          <a:blip r:embed="rId4"/>
          <a:stretch>
            <a:fillRect/>
          </a:stretch>
        </p:blipFill>
        <p:spPr>
          <a:xfrm>
            <a:off x="8331745" y="5002663"/>
            <a:ext cx="3762340" cy="1677284"/>
          </a:xfrm>
          <a:prstGeom prst="rect">
            <a:avLst/>
          </a:prstGeom>
        </p:spPr>
      </p:pic>
    </p:spTree>
    <p:extLst>
      <p:ext uri="{BB962C8B-B14F-4D97-AF65-F5344CB8AC3E}">
        <p14:creationId xmlns:p14="http://schemas.microsoft.com/office/powerpoint/2010/main" val="39217840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1"/>
          <p:cNvSpPr>
            <a:spLocks noChangeArrowheads="1"/>
          </p:cNvSpPr>
          <p:nvPr/>
        </p:nvSpPr>
        <p:spPr bwMode="auto">
          <a:xfrm>
            <a:off x="814917" y="476251"/>
            <a:ext cx="10752667" cy="5903913"/>
          </a:xfrm>
          <a:prstGeom prst="roundRect">
            <a:avLst>
              <a:gd name="adj" fmla="val 16667"/>
            </a:avLst>
          </a:prstGeom>
          <a:solidFill>
            <a:srgbClr val="FFFFFF"/>
          </a:solidFill>
          <a:ln w="76320">
            <a:solidFill>
              <a:srgbClr val="3366FF"/>
            </a:solidFill>
            <a:miter lim="800000"/>
            <a:headEnd/>
            <a:tailEnd/>
          </a:ln>
        </p:spPr>
        <p:txBody>
          <a:bodyPr wrap="none" anchor="ctr"/>
          <a:lstStyle/>
          <a:p>
            <a:endParaRPr lang="en-US"/>
          </a:p>
        </p:txBody>
      </p:sp>
      <p:sp>
        <p:nvSpPr>
          <p:cNvPr id="6147" name="Text Box 2"/>
          <p:cNvSpPr txBox="1">
            <a:spLocks noChangeArrowheads="1"/>
          </p:cNvSpPr>
          <p:nvPr/>
        </p:nvSpPr>
        <p:spPr bwMode="auto">
          <a:xfrm>
            <a:off x="1200151" y="550864"/>
            <a:ext cx="1027218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3375"/>
              </a:spcBef>
              <a:buClrTx/>
              <a:buFontTx/>
              <a:buNone/>
            </a:pPr>
            <a:r>
              <a:rPr lang="en-GB" sz="5400" b="1">
                <a:solidFill>
                  <a:srgbClr val="0066FF"/>
                </a:solidFill>
                <a:latin typeface="Courier New" charset="0"/>
              </a:rPr>
              <a:t>Friends and Chat…</a:t>
            </a:r>
          </a:p>
        </p:txBody>
      </p:sp>
      <p:sp>
        <p:nvSpPr>
          <p:cNvPr id="6148" name="Text Box 3"/>
          <p:cNvSpPr txBox="1">
            <a:spLocks noChangeArrowheads="1"/>
          </p:cNvSpPr>
          <p:nvPr/>
        </p:nvSpPr>
        <p:spPr bwMode="auto">
          <a:xfrm>
            <a:off x="1295400" y="1604964"/>
            <a:ext cx="4320117" cy="548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1125"/>
              </a:spcBef>
              <a:buClrTx/>
              <a:buFontTx/>
              <a:buNone/>
            </a:pPr>
            <a:r>
              <a:rPr lang="en-GB" b="1">
                <a:solidFill>
                  <a:srgbClr val="0066FF"/>
                </a:solidFill>
                <a:latin typeface="Courier New" charset="0"/>
              </a:rPr>
              <a:t>In the real world:</a:t>
            </a:r>
          </a:p>
          <a:p>
            <a:pPr eaLnBrk="1" hangingPunct="1">
              <a:spcBef>
                <a:spcPts val="1000"/>
              </a:spcBef>
              <a:buFont typeface="Arial" charset="0"/>
              <a:buChar char="•"/>
            </a:pPr>
            <a:r>
              <a:rPr lang="en-GB" sz="1600">
                <a:solidFill>
                  <a:srgbClr val="000000"/>
                </a:solidFill>
              </a:rPr>
              <a:t>Would you just start talking to a random person on the street?</a:t>
            </a:r>
          </a:p>
          <a:p>
            <a:pPr eaLnBrk="1" hangingPunct="1">
              <a:spcBef>
                <a:spcPts val="1000"/>
              </a:spcBef>
              <a:buFont typeface="Arial" charset="0"/>
              <a:buChar char="•"/>
            </a:pPr>
            <a:r>
              <a:rPr lang="en-GB" sz="1600">
                <a:solidFill>
                  <a:srgbClr val="000000"/>
                </a:solidFill>
              </a:rPr>
              <a:t>You know who you are talking to</a:t>
            </a:r>
          </a:p>
          <a:p>
            <a:pPr eaLnBrk="1" hangingPunct="1">
              <a:spcBef>
                <a:spcPts val="1000"/>
              </a:spcBef>
              <a:buFont typeface="Arial" charset="0"/>
              <a:buChar char="•"/>
            </a:pPr>
            <a:r>
              <a:rPr lang="en-GB" sz="1600">
                <a:solidFill>
                  <a:srgbClr val="000000"/>
                </a:solidFill>
              </a:rPr>
              <a:t>It</a:t>
            </a:r>
            <a:r>
              <a:rPr lang="ja-JP" altLang="en-GB" sz="1600">
                <a:solidFill>
                  <a:srgbClr val="000000"/>
                </a:solidFill>
              </a:rPr>
              <a:t>’</a:t>
            </a:r>
            <a:r>
              <a:rPr lang="en-GB" sz="1600">
                <a:solidFill>
                  <a:srgbClr val="000000"/>
                </a:solidFill>
              </a:rPr>
              <a:t>s hard to pretend to be something you</a:t>
            </a:r>
            <a:r>
              <a:rPr lang="ja-JP" altLang="en-GB" sz="1600">
                <a:solidFill>
                  <a:srgbClr val="000000"/>
                </a:solidFill>
              </a:rPr>
              <a:t>’</a:t>
            </a:r>
            <a:r>
              <a:rPr lang="en-GB" sz="1600">
                <a:solidFill>
                  <a:srgbClr val="000000"/>
                </a:solidFill>
              </a:rPr>
              <a:t>re not.</a:t>
            </a:r>
          </a:p>
          <a:p>
            <a:pPr eaLnBrk="1" hangingPunct="1">
              <a:spcBef>
                <a:spcPts val="1000"/>
              </a:spcBef>
              <a:buFont typeface="Arial" charset="0"/>
              <a:buChar char="•"/>
            </a:pPr>
            <a:r>
              <a:rPr lang="en-GB" sz="1600">
                <a:solidFill>
                  <a:srgbClr val="000000"/>
                </a:solidFill>
              </a:rPr>
              <a:t>Its hard to say something nasty to someone's face.</a:t>
            </a:r>
          </a:p>
          <a:p>
            <a:pPr eaLnBrk="1" hangingPunct="1">
              <a:spcBef>
                <a:spcPts val="1000"/>
              </a:spcBef>
              <a:buFont typeface="Arial" charset="0"/>
              <a:buChar char="•"/>
            </a:pPr>
            <a:r>
              <a:rPr lang="en-GB" sz="1600">
                <a:solidFill>
                  <a:srgbClr val="000000"/>
                </a:solidFill>
              </a:rPr>
              <a:t>You can tell from body language and the tone of voice how people intend comments to be taken.</a:t>
            </a:r>
          </a:p>
          <a:p>
            <a:pPr eaLnBrk="1" hangingPunct="1">
              <a:spcBef>
                <a:spcPts val="1000"/>
              </a:spcBef>
              <a:buFont typeface="Arial" charset="0"/>
              <a:buNone/>
            </a:pPr>
            <a:endParaRPr lang="en-GB" sz="1600">
              <a:solidFill>
                <a:srgbClr val="000000"/>
              </a:solidFill>
            </a:endParaRPr>
          </a:p>
          <a:p>
            <a:pPr eaLnBrk="1" hangingPunct="1">
              <a:spcBef>
                <a:spcPts val="1000"/>
              </a:spcBef>
              <a:buClrTx/>
              <a:buFontTx/>
              <a:buNone/>
            </a:pPr>
            <a:endParaRPr lang="en-GB" sz="1600">
              <a:solidFill>
                <a:srgbClr val="000000"/>
              </a:solidFill>
            </a:endParaRPr>
          </a:p>
          <a:p>
            <a:pPr eaLnBrk="1" hangingPunct="1">
              <a:spcBef>
                <a:spcPts val="1125"/>
              </a:spcBef>
              <a:buClrTx/>
              <a:buFontTx/>
              <a:buNone/>
            </a:pPr>
            <a:endParaRPr lang="en-GB">
              <a:solidFill>
                <a:srgbClr val="000000"/>
              </a:solidFill>
            </a:endParaRPr>
          </a:p>
          <a:p>
            <a:pPr eaLnBrk="1" hangingPunct="1">
              <a:spcBef>
                <a:spcPts val="1125"/>
              </a:spcBef>
              <a:buClrTx/>
              <a:buFontTx/>
              <a:buNone/>
            </a:pPr>
            <a:endParaRPr lang="en-GB">
              <a:solidFill>
                <a:srgbClr val="000000"/>
              </a:solidFill>
            </a:endParaRPr>
          </a:p>
          <a:p>
            <a:pPr eaLnBrk="1" hangingPunct="1">
              <a:spcBef>
                <a:spcPts val="1125"/>
              </a:spcBef>
              <a:buClrTx/>
              <a:buFontTx/>
              <a:buNone/>
            </a:pPr>
            <a:endParaRPr lang="en-GB">
              <a:solidFill>
                <a:srgbClr val="000000"/>
              </a:solidFill>
            </a:endParaRPr>
          </a:p>
        </p:txBody>
      </p:sp>
      <p:sp>
        <p:nvSpPr>
          <p:cNvPr id="7172" name="Text Box 4"/>
          <p:cNvSpPr txBox="1">
            <a:spLocks noChangeArrowheads="1"/>
          </p:cNvSpPr>
          <p:nvPr/>
        </p:nvSpPr>
        <p:spPr bwMode="auto">
          <a:xfrm>
            <a:off x="6766984" y="1447800"/>
            <a:ext cx="4705349" cy="44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1125"/>
              </a:spcBef>
              <a:buClrTx/>
              <a:buFontTx/>
              <a:buNone/>
            </a:pPr>
            <a:r>
              <a:rPr lang="en-GB" b="1">
                <a:solidFill>
                  <a:srgbClr val="0066FF"/>
                </a:solidFill>
                <a:latin typeface="Courier New" charset="0"/>
              </a:rPr>
              <a:t>In the online world you:</a:t>
            </a:r>
          </a:p>
          <a:p>
            <a:pPr eaLnBrk="1" hangingPunct="1">
              <a:spcBef>
                <a:spcPts val="1000"/>
              </a:spcBef>
              <a:buFont typeface="Arial" charset="0"/>
              <a:buChar char="•"/>
            </a:pPr>
            <a:r>
              <a:rPr lang="en-GB" sz="1600">
                <a:solidFill>
                  <a:srgbClr val="000000"/>
                </a:solidFill>
              </a:rPr>
              <a:t>Are more likely to start talking to someone you don</a:t>
            </a:r>
            <a:r>
              <a:rPr lang="ja-JP" altLang="en-GB" sz="1600">
                <a:solidFill>
                  <a:srgbClr val="000000"/>
                </a:solidFill>
              </a:rPr>
              <a:t>’</a:t>
            </a:r>
            <a:r>
              <a:rPr lang="en-GB" sz="1600">
                <a:solidFill>
                  <a:srgbClr val="000000"/>
                </a:solidFill>
              </a:rPr>
              <a:t>t know and add anyone to your friend lists.</a:t>
            </a:r>
          </a:p>
          <a:p>
            <a:pPr eaLnBrk="1" hangingPunct="1">
              <a:spcBef>
                <a:spcPts val="1000"/>
              </a:spcBef>
              <a:buFont typeface="Arial" charset="0"/>
              <a:buChar char="•"/>
            </a:pPr>
            <a:r>
              <a:rPr lang="en-GB" sz="1600">
                <a:solidFill>
                  <a:srgbClr val="000000"/>
                </a:solidFill>
              </a:rPr>
              <a:t>People aren</a:t>
            </a:r>
            <a:r>
              <a:rPr lang="ja-JP" altLang="en-GB" sz="1600">
                <a:solidFill>
                  <a:srgbClr val="000000"/>
                </a:solidFill>
              </a:rPr>
              <a:t>’</a:t>
            </a:r>
            <a:r>
              <a:rPr lang="en-GB" sz="1600">
                <a:solidFill>
                  <a:srgbClr val="000000"/>
                </a:solidFill>
              </a:rPr>
              <a:t>t always honest with who they are, their age or what they look like.</a:t>
            </a:r>
          </a:p>
          <a:p>
            <a:pPr eaLnBrk="1" hangingPunct="1">
              <a:spcBef>
                <a:spcPts val="1000"/>
              </a:spcBef>
              <a:buFont typeface="Arial" charset="0"/>
              <a:buChar char="•"/>
            </a:pPr>
            <a:r>
              <a:rPr lang="en-GB" sz="1600">
                <a:solidFill>
                  <a:srgbClr val="000000"/>
                </a:solidFill>
              </a:rPr>
              <a:t> 50%* young people find it easier being themselves on the internet than when they are face-to-face</a:t>
            </a:r>
          </a:p>
          <a:p>
            <a:pPr eaLnBrk="1" hangingPunct="1">
              <a:spcBef>
                <a:spcPts val="1000"/>
              </a:spcBef>
              <a:buFont typeface="Arial" charset="0"/>
              <a:buChar char="•"/>
            </a:pPr>
            <a:r>
              <a:rPr lang="en-GB" sz="1600">
                <a:solidFill>
                  <a:srgbClr val="000000"/>
                </a:solidFill>
              </a:rPr>
              <a:t>Are more likely to say hurtful and upsetting things – it</a:t>
            </a:r>
            <a:r>
              <a:rPr lang="ja-JP" altLang="en-GB" sz="1600">
                <a:solidFill>
                  <a:srgbClr val="000000"/>
                </a:solidFill>
              </a:rPr>
              <a:t>’</a:t>
            </a:r>
            <a:r>
              <a:rPr lang="en-GB" sz="1600">
                <a:solidFill>
                  <a:srgbClr val="000000"/>
                </a:solidFill>
              </a:rPr>
              <a:t>s not always clear when something's a joke.</a:t>
            </a:r>
          </a:p>
          <a:p>
            <a:pPr eaLnBrk="1" hangingPunct="1">
              <a:spcBef>
                <a:spcPts val="1000"/>
              </a:spcBef>
              <a:buFont typeface="Arial" charset="0"/>
              <a:buChar char="•"/>
            </a:pPr>
            <a:r>
              <a:rPr lang="en-GB" sz="1600">
                <a:solidFill>
                  <a:srgbClr val="000000"/>
                </a:solidFill>
              </a:rPr>
              <a:t>Can break down boundaries of place, time and cost.</a:t>
            </a:r>
          </a:p>
          <a:p>
            <a:pPr eaLnBrk="1" hangingPunct="1">
              <a:spcBef>
                <a:spcPts val="1000"/>
              </a:spcBef>
              <a:buClrTx/>
              <a:buFontTx/>
              <a:buNone/>
            </a:pPr>
            <a:endParaRPr lang="en-GB" sz="1600">
              <a:solidFill>
                <a:srgbClr val="000000"/>
              </a:solidFill>
            </a:endParaRPr>
          </a:p>
          <a:p>
            <a:pPr eaLnBrk="1" hangingPunct="1">
              <a:spcBef>
                <a:spcPts val="1000"/>
              </a:spcBef>
              <a:buClrTx/>
              <a:buFontTx/>
              <a:buNone/>
            </a:pPr>
            <a:endParaRPr lang="en-GB" sz="1600">
              <a:solidFill>
                <a:srgbClr val="000000"/>
              </a:solidFill>
            </a:endParaRPr>
          </a:p>
        </p:txBody>
      </p:sp>
      <p:pic>
        <p:nvPicPr>
          <p:cNvPr id="61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834" y="2492376"/>
            <a:ext cx="81703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1412875"/>
            <a:ext cx="142451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8584" y="3679826"/>
            <a:ext cx="88053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517" y="4733925"/>
            <a:ext cx="9482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54" name="Text Box 9"/>
          <p:cNvSpPr txBox="1">
            <a:spLocks noChangeArrowheads="1"/>
          </p:cNvSpPr>
          <p:nvPr/>
        </p:nvSpPr>
        <p:spPr bwMode="auto">
          <a:xfrm>
            <a:off x="7249585" y="5876926"/>
            <a:ext cx="383963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625"/>
              </a:spcBef>
              <a:buClrTx/>
              <a:buFontTx/>
              <a:buNone/>
            </a:pPr>
            <a:r>
              <a:rPr lang="en-GB" sz="1000">
                <a:solidFill>
                  <a:srgbClr val="000000"/>
                </a:solidFill>
              </a:rPr>
              <a:t>(*EU Kids Online Survey – S Livingstone 2010)</a:t>
            </a:r>
          </a:p>
        </p:txBody>
      </p:sp>
      <p:pic>
        <p:nvPicPr>
          <p:cNvPr id="615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0084" y="5229226"/>
            <a:ext cx="2156883"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1"/>
          <p:cNvPicPr>
            <a:picLocks noChangeAspect="1"/>
          </p:cNvPicPr>
          <p:nvPr/>
        </p:nvPicPr>
        <p:blipFill>
          <a:blip r:embed="rId8"/>
          <a:stretch>
            <a:fillRect/>
          </a:stretch>
        </p:blipFill>
        <p:spPr>
          <a:xfrm>
            <a:off x="9037141" y="5317135"/>
            <a:ext cx="3056943" cy="1362812"/>
          </a:xfrm>
          <a:prstGeom prst="rect">
            <a:avLst/>
          </a:prstGeom>
        </p:spPr>
      </p:pic>
    </p:spTree>
    <p:extLst>
      <p:ext uri="{BB962C8B-B14F-4D97-AF65-F5344CB8AC3E}">
        <p14:creationId xmlns:p14="http://schemas.microsoft.com/office/powerpoint/2010/main" val="28941244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1"/>
          <p:cNvSpPr>
            <a:spLocks noChangeArrowheads="1"/>
          </p:cNvSpPr>
          <p:nvPr/>
        </p:nvSpPr>
        <p:spPr bwMode="auto">
          <a:xfrm>
            <a:off x="814917" y="477838"/>
            <a:ext cx="10752667" cy="5903912"/>
          </a:xfrm>
          <a:prstGeom prst="roundRect">
            <a:avLst>
              <a:gd name="adj" fmla="val 16667"/>
            </a:avLst>
          </a:prstGeom>
          <a:solidFill>
            <a:srgbClr val="FFFFFF"/>
          </a:solidFill>
          <a:ln w="76320">
            <a:solidFill>
              <a:srgbClr val="3366FF"/>
            </a:solidFill>
            <a:miter lim="800000"/>
            <a:headEnd/>
            <a:tailEnd/>
          </a:ln>
        </p:spPr>
        <p:txBody>
          <a:bodyPr wrap="none" anchor="ctr"/>
          <a:lstStyle/>
          <a:p>
            <a:endParaRPr lang="en-US"/>
          </a:p>
        </p:txBody>
      </p:sp>
      <p:sp>
        <p:nvSpPr>
          <p:cNvPr id="7171" name="Text Box 2"/>
          <p:cNvSpPr txBox="1">
            <a:spLocks noChangeArrowheads="1"/>
          </p:cNvSpPr>
          <p:nvPr/>
        </p:nvSpPr>
        <p:spPr bwMode="auto">
          <a:xfrm>
            <a:off x="1295400" y="549276"/>
            <a:ext cx="9696451"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3750"/>
              </a:spcBef>
              <a:buClrTx/>
              <a:buFontTx/>
              <a:buNone/>
            </a:pPr>
            <a:r>
              <a:rPr lang="en-GB" sz="6000" b="1">
                <a:solidFill>
                  <a:srgbClr val="0066FF"/>
                </a:solidFill>
                <a:latin typeface="Courier New" charset="0"/>
              </a:rPr>
              <a:t>What you share…</a:t>
            </a:r>
          </a:p>
        </p:txBody>
      </p:sp>
      <p:sp>
        <p:nvSpPr>
          <p:cNvPr id="7172" name="Text Box 3"/>
          <p:cNvSpPr txBox="1">
            <a:spLocks noChangeArrowheads="1"/>
          </p:cNvSpPr>
          <p:nvPr/>
        </p:nvSpPr>
        <p:spPr bwMode="auto">
          <a:xfrm>
            <a:off x="1007534" y="1460500"/>
            <a:ext cx="4320117" cy="498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1125"/>
              </a:spcBef>
              <a:buClrTx/>
              <a:buFontTx/>
              <a:buNone/>
            </a:pPr>
            <a:r>
              <a:rPr lang="en-GB" b="1" dirty="0">
                <a:solidFill>
                  <a:srgbClr val="0066FF"/>
                </a:solidFill>
                <a:latin typeface="Courier New" charset="0"/>
              </a:rPr>
              <a:t>In the real world would you:</a:t>
            </a:r>
          </a:p>
          <a:p>
            <a:pPr eaLnBrk="1" hangingPunct="1">
              <a:spcBef>
                <a:spcPts val="1000"/>
              </a:spcBef>
              <a:buFont typeface="Arial" charset="0"/>
              <a:buChar char="•"/>
            </a:pPr>
            <a:r>
              <a:rPr lang="en-GB" sz="1600" dirty="0">
                <a:solidFill>
                  <a:srgbClr val="000000"/>
                </a:solidFill>
              </a:rPr>
              <a:t>Tell a complete stranger where you live, your full name, mobile number </a:t>
            </a:r>
            <a:r>
              <a:rPr lang="en-GB" sz="1600" dirty="0" err="1">
                <a:solidFill>
                  <a:srgbClr val="000000"/>
                </a:solidFill>
              </a:rPr>
              <a:t>etc</a:t>
            </a:r>
            <a:r>
              <a:rPr lang="en-GB" sz="1600" dirty="0">
                <a:solidFill>
                  <a:srgbClr val="000000"/>
                </a:solidFill>
              </a:rPr>
              <a:t>?</a:t>
            </a:r>
          </a:p>
          <a:p>
            <a:pPr eaLnBrk="1" hangingPunct="1">
              <a:spcBef>
                <a:spcPts val="1000"/>
              </a:spcBef>
              <a:buFont typeface="Arial" charset="0"/>
              <a:buChar char="•"/>
            </a:pPr>
            <a:r>
              <a:rPr lang="en-GB" sz="1600" dirty="0">
                <a:solidFill>
                  <a:srgbClr val="000000"/>
                </a:solidFill>
              </a:rPr>
              <a:t>Would you want over 500 million people to see a photo of you and your friends?</a:t>
            </a:r>
          </a:p>
          <a:p>
            <a:pPr eaLnBrk="1" hangingPunct="1">
              <a:spcBef>
                <a:spcPts val="1000"/>
              </a:spcBef>
              <a:buFont typeface="Arial" charset="0"/>
              <a:buChar char="•"/>
            </a:pPr>
            <a:r>
              <a:rPr lang="en-GB" sz="1600" dirty="0">
                <a:solidFill>
                  <a:srgbClr val="000000"/>
                </a:solidFill>
              </a:rPr>
              <a:t>Be happy if your friend shared a particularly unattractive photo of you with the whole school?</a:t>
            </a:r>
          </a:p>
          <a:p>
            <a:pPr eaLnBrk="1" hangingPunct="1">
              <a:spcBef>
                <a:spcPts val="1000"/>
              </a:spcBef>
              <a:buFont typeface="Arial" charset="0"/>
              <a:buChar char="•"/>
            </a:pPr>
            <a:r>
              <a:rPr lang="en-GB" sz="1600" dirty="0">
                <a:solidFill>
                  <a:srgbClr val="000000"/>
                </a:solidFill>
              </a:rPr>
              <a:t>Want your employer/ university/ teacher/ family to see everything you get up to on the weekend?</a:t>
            </a:r>
          </a:p>
          <a:p>
            <a:pPr eaLnBrk="1" hangingPunct="1">
              <a:spcBef>
                <a:spcPts val="1000"/>
              </a:spcBef>
              <a:buFont typeface="Arial" charset="0"/>
              <a:buNone/>
            </a:pPr>
            <a:endParaRPr lang="en-GB" sz="1600" dirty="0">
              <a:solidFill>
                <a:srgbClr val="000000"/>
              </a:solidFill>
            </a:endParaRPr>
          </a:p>
          <a:p>
            <a:pPr eaLnBrk="1" hangingPunct="1">
              <a:spcBef>
                <a:spcPts val="1125"/>
              </a:spcBef>
              <a:buClrTx/>
              <a:buFontTx/>
              <a:buNone/>
            </a:pPr>
            <a:endParaRPr lang="en-GB" dirty="0">
              <a:solidFill>
                <a:srgbClr val="000000"/>
              </a:solidFill>
            </a:endParaRPr>
          </a:p>
          <a:p>
            <a:pPr eaLnBrk="1" hangingPunct="1">
              <a:spcBef>
                <a:spcPts val="1125"/>
              </a:spcBef>
              <a:buClrTx/>
              <a:buFontTx/>
              <a:buNone/>
            </a:pPr>
            <a:endParaRPr lang="en-GB" dirty="0">
              <a:solidFill>
                <a:srgbClr val="000000"/>
              </a:solidFill>
            </a:endParaRPr>
          </a:p>
          <a:p>
            <a:pPr eaLnBrk="1" hangingPunct="1">
              <a:spcBef>
                <a:spcPts val="1125"/>
              </a:spcBef>
              <a:buClrTx/>
              <a:buFontTx/>
              <a:buNone/>
            </a:pPr>
            <a:endParaRPr lang="en-GB" dirty="0">
              <a:solidFill>
                <a:srgbClr val="000000"/>
              </a:solidFill>
            </a:endParaRPr>
          </a:p>
        </p:txBody>
      </p:sp>
      <p:pic>
        <p:nvPicPr>
          <p:cNvPr id="71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767" y="1489076"/>
            <a:ext cx="1263651"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7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285" y="4448176"/>
            <a:ext cx="128058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8" name="Text Box 6"/>
          <p:cNvSpPr txBox="1">
            <a:spLocks noChangeArrowheads="1"/>
          </p:cNvSpPr>
          <p:nvPr/>
        </p:nvSpPr>
        <p:spPr bwMode="auto">
          <a:xfrm>
            <a:off x="6766984" y="1447801"/>
            <a:ext cx="4705349" cy="44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charset="0"/>
                <a:cs typeface="Arial" charset="0"/>
              </a:defRPr>
            </a:lvl9pPr>
          </a:lstStyle>
          <a:p>
            <a:pPr eaLnBrk="1" hangingPunct="1">
              <a:spcBef>
                <a:spcPts val="1125"/>
              </a:spcBef>
              <a:buClrTx/>
              <a:buFontTx/>
              <a:buNone/>
            </a:pPr>
            <a:r>
              <a:rPr lang="en-GB" b="1" dirty="0">
                <a:solidFill>
                  <a:srgbClr val="0066FF"/>
                </a:solidFill>
                <a:latin typeface="Courier New" charset="0"/>
              </a:rPr>
              <a:t>In the online world you are:</a:t>
            </a:r>
          </a:p>
          <a:p>
            <a:pPr eaLnBrk="1" hangingPunct="1">
              <a:spcBef>
                <a:spcPts val="1000"/>
              </a:spcBef>
              <a:buFont typeface="Arial" charset="0"/>
              <a:buChar char="•"/>
            </a:pPr>
            <a:r>
              <a:rPr lang="en-GB" sz="1600" dirty="0">
                <a:solidFill>
                  <a:srgbClr val="000000"/>
                </a:solidFill>
              </a:rPr>
              <a:t>Often sharing personal information with people you don</a:t>
            </a:r>
            <a:r>
              <a:rPr lang="ja-JP" altLang="en-GB" sz="1600" dirty="0">
                <a:solidFill>
                  <a:srgbClr val="000000"/>
                </a:solidFill>
              </a:rPr>
              <a:t>’</a:t>
            </a:r>
            <a:r>
              <a:rPr lang="en-GB" sz="1600" dirty="0">
                <a:solidFill>
                  <a:srgbClr val="000000"/>
                </a:solidFill>
              </a:rPr>
              <a:t>t know.</a:t>
            </a:r>
          </a:p>
          <a:p>
            <a:pPr eaLnBrk="1" hangingPunct="1">
              <a:spcBef>
                <a:spcPts val="1000"/>
              </a:spcBef>
              <a:buFont typeface="Arial" charset="0"/>
              <a:buChar char="•"/>
            </a:pPr>
            <a:r>
              <a:rPr lang="en-GB" sz="1600" dirty="0">
                <a:solidFill>
                  <a:srgbClr val="000000"/>
                </a:solidFill>
              </a:rPr>
              <a:t>Posting photo</a:t>
            </a:r>
            <a:r>
              <a:rPr lang="ja-JP" altLang="en-GB" sz="1600" dirty="0">
                <a:solidFill>
                  <a:srgbClr val="000000"/>
                </a:solidFill>
              </a:rPr>
              <a:t>’</a:t>
            </a:r>
            <a:r>
              <a:rPr lang="en-GB" sz="1600" dirty="0">
                <a:solidFill>
                  <a:srgbClr val="000000"/>
                </a:solidFill>
              </a:rPr>
              <a:t>s and videos onto the biggest online billboards in the world</a:t>
            </a:r>
          </a:p>
          <a:p>
            <a:pPr eaLnBrk="1" hangingPunct="1">
              <a:spcBef>
                <a:spcPts val="1000"/>
              </a:spcBef>
              <a:buFont typeface="Arial" charset="0"/>
              <a:buChar char="•"/>
            </a:pPr>
            <a:r>
              <a:rPr lang="en-GB" sz="1600" dirty="0">
                <a:solidFill>
                  <a:srgbClr val="000000"/>
                </a:solidFill>
              </a:rPr>
              <a:t>Rarely asking permission to upload pictures of your friends – what if they don</a:t>
            </a:r>
            <a:r>
              <a:rPr lang="ja-JP" altLang="en-GB" sz="1600" dirty="0">
                <a:solidFill>
                  <a:srgbClr val="000000"/>
                </a:solidFill>
              </a:rPr>
              <a:t>’</a:t>
            </a:r>
            <a:r>
              <a:rPr lang="en-GB" sz="1600" dirty="0">
                <a:solidFill>
                  <a:srgbClr val="000000"/>
                </a:solidFill>
              </a:rPr>
              <a:t>t want the image online?</a:t>
            </a:r>
          </a:p>
          <a:p>
            <a:pPr eaLnBrk="1" hangingPunct="1">
              <a:spcBef>
                <a:spcPts val="1000"/>
              </a:spcBef>
              <a:buFont typeface="Arial" charset="0"/>
              <a:buChar char="•"/>
            </a:pPr>
            <a:r>
              <a:rPr lang="en-GB" sz="1600" dirty="0">
                <a:solidFill>
                  <a:srgbClr val="000000"/>
                </a:solidFill>
              </a:rPr>
              <a:t>If you don</a:t>
            </a:r>
            <a:r>
              <a:rPr lang="ja-JP" altLang="en-GB" sz="1600" dirty="0">
                <a:solidFill>
                  <a:srgbClr val="000000"/>
                </a:solidFill>
              </a:rPr>
              <a:t>’</a:t>
            </a:r>
            <a:r>
              <a:rPr lang="en-GB" sz="1600" dirty="0">
                <a:solidFill>
                  <a:srgbClr val="000000"/>
                </a:solidFill>
              </a:rPr>
              <a:t>t set your privacy settings – you never know who could see your content.</a:t>
            </a:r>
          </a:p>
          <a:p>
            <a:pPr eaLnBrk="1" hangingPunct="1">
              <a:spcBef>
                <a:spcPts val="1000"/>
              </a:spcBef>
              <a:buFont typeface="Arial" charset="0"/>
              <a:buChar char="•"/>
            </a:pPr>
            <a:r>
              <a:rPr lang="en-GB" sz="1600" dirty="0">
                <a:solidFill>
                  <a:srgbClr val="000000"/>
                </a:solidFill>
              </a:rPr>
              <a:t>Able to be creative and share content with friends and family across the world.</a:t>
            </a:r>
          </a:p>
          <a:p>
            <a:pPr eaLnBrk="1" hangingPunct="1">
              <a:spcBef>
                <a:spcPts val="1000"/>
              </a:spcBef>
              <a:buClrTx/>
              <a:buFontTx/>
              <a:buNone/>
            </a:pPr>
            <a:endParaRPr lang="en-GB" sz="1600" dirty="0">
              <a:solidFill>
                <a:srgbClr val="000000"/>
              </a:solidFill>
            </a:endParaRPr>
          </a:p>
          <a:p>
            <a:pPr eaLnBrk="1" hangingPunct="1">
              <a:spcBef>
                <a:spcPts val="1000"/>
              </a:spcBef>
              <a:buClrTx/>
              <a:buFontTx/>
              <a:buNone/>
            </a:pPr>
            <a:endParaRPr lang="en-GB" sz="1600" dirty="0">
              <a:solidFill>
                <a:srgbClr val="000000"/>
              </a:solidFill>
            </a:endParaRPr>
          </a:p>
        </p:txBody>
      </p:sp>
      <p:pic>
        <p:nvPicPr>
          <p:cNvPr id="8" name="Picture 7"/>
          <p:cNvPicPr>
            <a:picLocks noChangeAspect="1"/>
          </p:cNvPicPr>
          <p:nvPr/>
        </p:nvPicPr>
        <p:blipFill>
          <a:blip r:embed="rId5"/>
          <a:stretch>
            <a:fillRect/>
          </a:stretch>
        </p:blipFill>
        <p:spPr>
          <a:xfrm>
            <a:off x="9020859" y="5309875"/>
            <a:ext cx="3073226" cy="1370071"/>
          </a:xfrm>
          <a:prstGeom prst="rect">
            <a:avLst/>
          </a:prstGeom>
        </p:spPr>
      </p:pic>
    </p:spTree>
    <p:extLst>
      <p:ext uri="{BB962C8B-B14F-4D97-AF65-F5344CB8AC3E}">
        <p14:creationId xmlns:p14="http://schemas.microsoft.com/office/powerpoint/2010/main" val="15232110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Cyber Bullying?</a:t>
            </a:r>
            <a:endParaRPr lang="en-GB" dirty="0"/>
          </a:p>
        </p:txBody>
      </p:sp>
      <p:sp>
        <p:nvSpPr>
          <p:cNvPr id="3" name="Content Placeholder 2"/>
          <p:cNvSpPr>
            <a:spLocks noGrp="1"/>
          </p:cNvSpPr>
          <p:nvPr>
            <p:ph idx="1"/>
          </p:nvPr>
        </p:nvSpPr>
        <p:spPr/>
        <p:txBody>
          <a:bodyPr/>
          <a:lstStyle/>
          <a:p>
            <a:r>
              <a:rPr lang="en-GB" dirty="0"/>
              <a:t>Cyber bullying is any form of bullying which takes place online or through smartphones and tablets. </a:t>
            </a:r>
            <a:r>
              <a:rPr lang="en-GB" dirty="0" smtClean="0"/>
              <a:t>  This often occurs through:</a:t>
            </a:r>
          </a:p>
          <a:p>
            <a:pPr marL="0" indent="0">
              <a:buNone/>
            </a:pPr>
            <a:r>
              <a:rPr lang="en-GB" dirty="0" smtClean="0"/>
              <a:t>Social </a:t>
            </a:r>
            <a:r>
              <a:rPr lang="en-GB" dirty="0"/>
              <a:t>networking </a:t>
            </a:r>
            <a:r>
              <a:rPr lang="en-GB" dirty="0" smtClean="0"/>
              <a:t>sites</a:t>
            </a:r>
          </a:p>
          <a:p>
            <a:pPr marL="0" indent="0">
              <a:buNone/>
            </a:pPr>
            <a:r>
              <a:rPr lang="en-GB" dirty="0" smtClean="0"/>
              <a:t>messaging </a:t>
            </a:r>
            <a:r>
              <a:rPr lang="en-GB" dirty="0" smtClean="0"/>
              <a:t>apps</a:t>
            </a:r>
            <a:endParaRPr lang="en-GB" dirty="0" smtClean="0"/>
          </a:p>
          <a:p>
            <a:pPr marL="0" indent="0">
              <a:buNone/>
            </a:pPr>
            <a:r>
              <a:rPr lang="en-GB" dirty="0" smtClean="0"/>
              <a:t>gaming sites</a:t>
            </a:r>
          </a:p>
          <a:p>
            <a:pPr marL="0" indent="0">
              <a:buNone/>
            </a:pPr>
            <a:r>
              <a:rPr lang="en-GB" dirty="0" smtClean="0"/>
              <a:t>chat </a:t>
            </a:r>
            <a:r>
              <a:rPr lang="en-GB" dirty="0"/>
              <a:t>rooms such as Facebook, </a:t>
            </a:r>
            <a:r>
              <a:rPr lang="en-GB" dirty="0" err="1"/>
              <a:t>XBox</a:t>
            </a:r>
            <a:r>
              <a:rPr lang="en-GB" dirty="0"/>
              <a:t> Live, Instagram, YouTube, Snapchat</a:t>
            </a:r>
          </a:p>
        </p:txBody>
      </p:sp>
      <p:pic>
        <p:nvPicPr>
          <p:cNvPr id="5" name="Picture 4"/>
          <p:cNvPicPr>
            <a:picLocks noChangeAspect="1"/>
          </p:cNvPicPr>
          <p:nvPr/>
        </p:nvPicPr>
        <p:blipFill>
          <a:blip r:embed="rId2"/>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637820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does bullying Online look like?- Facebook</a:t>
            </a:r>
            <a:endParaRPr lang="en-GB" dirty="0"/>
          </a:p>
        </p:txBody>
      </p:sp>
      <p:sp>
        <p:nvSpPr>
          <p:cNvPr id="3" name="Content Placeholder 2"/>
          <p:cNvSpPr>
            <a:spLocks noGrp="1"/>
          </p:cNvSpPr>
          <p:nvPr>
            <p:ph idx="1"/>
          </p:nvPr>
        </p:nvSpPr>
        <p:spPr>
          <a:xfrm>
            <a:off x="465513" y="2148626"/>
            <a:ext cx="10394707" cy="505237"/>
          </a:xfrm>
        </p:spPr>
        <p:txBody>
          <a:bodyPr>
            <a:normAutofit/>
          </a:bodyPr>
          <a:lstStyle/>
          <a:p>
            <a:pPr marL="0" indent="0">
              <a:buNone/>
            </a:pPr>
            <a:r>
              <a:rPr lang="en-GB" sz="1800" dirty="0"/>
              <a:t>Pages that identify and shame private individuals,</a:t>
            </a:r>
          </a:p>
          <a:p>
            <a:endParaRPr lang="en-GB" sz="1800" dirty="0"/>
          </a:p>
        </p:txBody>
      </p:sp>
      <p:sp>
        <p:nvSpPr>
          <p:cNvPr id="4" name="TextBox 3"/>
          <p:cNvSpPr txBox="1"/>
          <p:nvPr/>
        </p:nvSpPr>
        <p:spPr>
          <a:xfrm>
            <a:off x="465513" y="2369127"/>
            <a:ext cx="9958647" cy="369332"/>
          </a:xfrm>
          <a:prstGeom prst="rect">
            <a:avLst/>
          </a:prstGeom>
          <a:noFill/>
        </p:spPr>
        <p:txBody>
          <a:bodyPr wrap="square" rtlCol="0">
            <a:spAutoFit/>
          </a:bodyPr>
          <a:lstStyle/>
          <a:p>
            <a:r>
              <a:rPr lang="en-GB" dirty="0"/>
              <a:t>Images altered to degrade private individuals</a:t>
            </a:r>
            <a:r>
              <a:rPr lang="en-GB" dirty="0" smtClean="0"/>
              <a:t>,</a:t>
            </a:r>
            <a:endParaRPr lang="en-GB" dirty="0"/>
          </a:p>
        </p:txBody>
      </p:sp>
      <p:sp>
        <p:nvSpPr>
          <p:cNvPr id="5" name="TextBox 4"/>
          <p:cNvSpPr txBox="1"/>
          <p:nvPr/>
        </p:nvSpPr>
        <p:spPr>
          <a:xfrm>
            <a:off x="465513" y="2553793"/>
            <a:ext cx="9858895" cy="923330"/>
          </a:xfrm>
          <a:prstGeom prst="rect">
            <a:avLst/>
          </a:prstGeom>
          <a:noFill/>
        </p:spPr>
        <p:txBody>
          <a:bodyPr wrap="square" rtlCol="0">
            <a:spAutoFit/>
          </a:bodyPr>
          <a:lstStyle/>
          <a:p>
            <a:endParaRPr lang="en-GB" dirty="0"/>
          </a:p>
          <a:p>
            <a:r>
              <a:rPr lang="en-GB" dirty="0"/>
              <a:t>Photos or videos of physical bullying posted to shame the victim,</a:t>
            </a:r>
          </a:p>
          <a:p>
            <a:endParaRPr lang="en-GB" dirty="0"/>
          </a:p>
        </p:txBody>
      </p:sp>
      <p:sp>
        <p:nvSpPr>
          <p:cNvPr id="6" name="TextBox 5"/>
          <p:cNvSpPr txBox="1"/>
          <p:nvPr/>
        </p:nvSpPr>
        <p:spPr>
          <a:xfrm>
            <a:off x="465513" y="3333404"/>
            <a:ext cx="9010996" cy="646331"/>
          </a:xfrm>
          <a:prstGeom prst="rect">
            <a:avLst/>
          </a:prstGeom>
          <a:noFill/>
        </p:spPr>
        <p:txBody>
          <a:bodyPr wrap="square" rtlCol="0">
            <a:spAutoFit/>
          </a:bodyPr>
          <a:lstStyle/>
          <a:p>
            <a:r>
              <a:rPr lang="en-GB" dirty="0"/>
              <a:t>Sharing personal information to blackmail or harass people and</a:t>
            </a:r>
          </a:p>
          <a:p>
            <a:endParaRPr lang="en-GB" dirty="0"/>
          </a:p>
        </p:txBody>
      </p:sp>
      <p:sp>
        <p:nvSpPr>
          <p:cNvPr id="7" name="TextBox 6"/>
          <p:cNvSpPr txBox="1"/>
          <p:nvPr/>
        </p:nvSpPr>
        <p:spPr>
          <a:xfrm>
            <a:off x="465513" y="3865418"/>
            <a:ext cx="10382596" cy="1477328"/>
          </a:xfrm>
          <a:prstGeom prst="rect">
            <a:avLst/>
          </a:prstGeom>
          <a:noFill/>
        </p:spPr>
        <p:txBody>
          <a:bodyPr wrap="square" rtlCol="0">
            <a:spAutoFit/>
          </a:bodyPr>
          <a:lstStyle/>
          <a:p>
            <a:r>
              <a:rPr lang="en-GB" dirty="0"/>
              <a:t>Repeatedly targeting other people with unwanted friend requests or messages</a:t>
            </a:r>
            <a:r>
              <a:rPr lang="en-GB" dirty="0" smtClean="0"/>
              <a:t>.</a:t>
            </a:r>
          </a:p>
          <a:p>
            <a:endParaRPr lang="en-GB" dirty="0"/>
          </a:p>
          <a:p>
            <a:endParaRPr lang="en-GB" dirty="0"/>
          </a:p>
          <a:p>
            <a:r>
              <a:rPr lang="en-GB" dirty="0"/>
              <a:t>You can report bullying on Facebook using the report links which appear near the content itself, normally on a drop down arrow which gives you menu option to report the image, post or comment.</a:t>
            </a:r>
          </a:p>
        </p:txBody>
      </p:sp>
      <p:sp>
        <p:nvSpPr>
          <p:cNvPr id="8" name="Rectangle 7"/>
          <p:cNvSpPr/>
          <p:nvPr/>
        </p:nvSpPr>
        <p:spPr>
          <a:xfrm rot="19628154">
            <a:off x="20369" y="2634006"/>
            <a:ext cx="9583524" cy="1169551"/>
          </a:xfrm>
          <a:prstGeom prst="rect">
            <a:avLst/>
          </a:prstGeom>
          <a:noFill/>
        </p:spPr>
        <p:txBody>
          <a:bodyPr wrap="square" lIns="91440" tIns="45720" rIns="91440" bIns="45720">
            <a:spAutoFit/>
          </a:bodyPr>
          <a:lstStyle/>
          <a:p>
            <a:pPr algn="ctr"/>
            <a:r>
              <a:rPr lang="en-US" sz="7000" b="1" cap="none" spc="0" dirty="0" smtClean="0">
                <a:ln w="12700">
                  <a:solidFill>
                    <a:schemeClr val="accent1"/>
                  </a:solidFill>
                  <a:prstDash val="solid"/>
                </a:ln>
                <a:solidFill>
                  <a:srgbClr val="FFFF00"/>
                </a:solidFill>
                <a:effectLst>
                  <a:outerShdw dist="38100" dir="2640000" algn="bl" rotWithShape="0">
                    <a:schemeClr val="accent1"/>
                  </a:outerShdw>
                </a:effectLst>
              </a:rPr>
              <a:t>Who has seen this?</a:t>
            </a:r>
            <a:endParaRPr lang="en-US" sz="70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pic>
        <p:nvPicPr>
          <p:cNvPr id="9" name="Picture 8"/>
          <p:cNvPicPr>
            <a:picLocks noChangeAspect="1"/>
          </p:cNvPicPr>
          <p:nvPr/>
        </p:nvPicPr>
        <p:blipFill>
          <a:blip r:embed="rId2"/>
          <a:stretch>
            <a:fillRect/>
          </a:stretch>
        </p:blipFill>
        <p:spPr>
          <a:xfrm>
            <a:off x="9753600" y="5636538"/>
            <a:ext cx="2340484" cy="1043408"/>
          </a:xfrm>
          <a:prstGeom prst="rect">
            <a:avLst/>
          </a:prstGeom>
        </p:spPr>
      </p:pic>
    </p:spTree>
    <p:extLst>
      <p:ext uri="{BB962C8B-B14F-4D97-AF65-F5344CB8AC3E}">
        <p14:creationId xmlns:p14="http://schemas.microsoft.com/office/powerpoint/2010/main" val="3566262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502</TotalTime>
  <Words>1880</Words>
  <Application>Microsoft Macintosh PowerPoint</Application>
  <PresentationFormat>Custom</PresentationFormat>
  <Paragraphs>160</Paragraphs>
  <Slides>28</Slides>
  <Notes>18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Perception</vt:lpstr>
      <vt:lpstr>PowerPoint Presentation</vt:lpstr>
      <vt:lpstr>PowerPoint Presentation</vt:lpstr>
      <vt:lpstr>Keeping Safe Online</vt:lpstr>
      <vt:lpstr>PowerPoint Presentation</vt:lpstr>
      <vt:lpstr>PowerPoint Presentation</vt:lpstr>
      <vt:lpstr>PowerPoint Presentation</vt:lpstr>
      <vt:lpstr>PowerPoint Presentation</vt:lpstr>
      <vt:lpstr>What is Cyber Bullying?</vt:lpstr>
      <vt:lpstr>What does bullying Online look like?- Facebook</vt:lpstr>
      <vt:lpstr>PowerPoint Presentation</vt:lpstr>
      <vt:lpstr>Gossip, Rumours and fake news</vt:lpstr>
      <vt:lpstr>PowerPoint Presentation</vt:lpstr>
      <vt:lpstr>Fake news is a problem because it can make people believe things that are completely untrue.</vt:lpstr>
      <vt:lpstr>How do you spot fake news?</vt:lpstr>
      <vt:lpstr>How do you spot fake news?</vt:lpstr>
      <vt:lpstr>You can spot fake news...</vt:lpstr>
      <vt:lpstr>Digital Footprint</vt:lpstr>
      <vt:lpstr>Digital footprint</vt:lpstr>
      <vt:lpstr>Sexting - </vt:lpstr>
      <vt:lpstr>The Law:  Sending Images</vt:lpstr>
      <vt:lpstr>The Law - Receiving Images</vt:lpstr>
      <vt:lpstr>Consequences</vt:lpstr>
      <vt:lpstr>PowerPoint Presentation</vt:lpstr>
      <vt:lpstr>Grooming </vt:lpstr>
      <vt:lpstr>What to do</vt:lpstr>
      <vt:lpstr>PowerPoint Presentation</vt:lpstr>
      <vt:lpstr>PowerPoint Presentation</vt:lpstr>
      <vt:lpstr>PowerPoint Presentation</vt:lpstr>
    </vt:vector>
  </TitlesOfParts>
  <Company>RM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Imagine being able to stay in touch with people forever</dc:title>
  <dc:creator>Mason.D - Vice Principal</dc:creator>
  <cp:lastModifiedBy>Richard Francis</cp:lastModifiedBy>
  <cp:revision>40</cp:revision>
  <dcterms:created xsi:type="dcterms:W3CDTF">2019-01-14T07:23:41Z</dcterms:created>
  <dcterms:modified xsi:type="dcterms:W3CDTF">2020-04-28T11:39:45Z</dcterms:modified>
</cp:coreProperties>
</file>