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3882DA-8DD2-4640-826D-8EBDB066D510}"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788A9B4E-98C5-4A28-BA8B-7F312C39F407}">
      <dgm:prSet/>
      <dgm:spPr/>
      <dgm:t>
        <a:bodyPr/>
        <a:lstStyle/>
        <a:p>
          <a:r>
            <a:rPr lang="en-GB"/>
            <a:t>A Levels</a:t>
          </a:r>
          <a:endParaRPr lang="en-US"/>
        </a:p>
      </dgm:t>
    </dgm:pt>
    <dgm:pt modelId="{5115246F-73E4-46C0-9902-6AD5154342C9}" type="parTrans" cxnId="{C33A4C41-EFDE-4CDD-A3EB-A70670E179D3}">
      <dgm:prSet/>
      <dgm:spPr/>
      <dgm:t>
        <a:bodyPr/>
        <a:lstStyle/>
        <a:p>
          <a:endParaRPr lang="en-US"/>
        </a:p>
      </dgm:t>
    </dgm:pt>
    <dgm:pt modelId="{AB3880FC-DEA4-4E9A-A2FB-722E706766FE}" type="sibTrans" cxnId="{C33A4C41-EFDE-4CDD-A3EB-A70670E179D3}">
      <dgm:prSet/>
      <dgm:spPr/>
      <dgm:t>
        <a:bodyPr/>
        <a:lstStyle/>
        <a:p>
          <a:endParaRPr lang="en-US"/>
        </a:p>
      </dgm:t>
    </dgm:pt>
    <dgm:pt modelId="{657E2E30-8664-4EE8-A61C-A8057911188E}">
      <dgm:prSet/>
      <dgm:spPr/>
      <dgm:t>
        <a:bodyPr/>
        <a:lstStyle/>
        <a:p>
          <a:r>
            <a:rPr lang="en-GB"/>
            <a:t>BTEC Level 3 </a:t>
          </a:r>
          <a:endParaRPr lang="en-US"/>
        </a:p>
      </dgm:t>
    </dgm:pt>
    <dgm:pt modelId="{67FBDAFD-7E96-4FE2-ADBD-FCADC1715C4E}" type="parTrans" cxnId="{8848B3AF-3DEF-437D-A4D0-7F8617BFFBEA}">
      <dgm:prSet/>
      <dgm:spPr/>
      <dgm:t>
        <a:bodyPr/>
        <a:lstStyle/>
        <a:p>
          <a:endParaRPr lang="en-US"/>
        </a:p>
      </dgm:t>
    </dgm:pt>
    <dgm:pt modelId="{8FB50843-B3F7-46D4-B9AE-504AE4C693B5}" type="sibTrans" cxnId="{8848B3AF-3DEF-437D-A4D0-7F8617BFFBEA}">
      <dgm:prSet/>
      <dgm:spPr/>
      <dgm:t>
        <a:bodyPr/>
        <a:lstStyle/>
        <a:p>
          <a:endParaRPr lang="en-US"/>
        </a:p>
      </dgm:t>
    </dgm:pt>
    <dgm:pt modelId="{8011CC2C-7400-4299-92B8-2389740111F3}">
      <dgm:prSet/>
      <dgm:spPr/>
      <dgm:t>
        <a:bodyPr/>
        <a:lstStyle/>
        <a:p>
          <a:r>
            <a:rPr lang="en-GB"/>
            <a:t>GCSE re-sits for English and Mathematics (if necessary)</a:t>
          </a:r>
          <a:endParaRPr lang="en-US"/>
        </a:p>
      </dgm:t>
    </dgm:pt>
    <dgm:pt modelId="{ACCD7F53-460E-4063-BE38-CF7F2EA11F57}" type="parTrans" cxnId="{E2DB3441-F7AF-43FB-B443-415D29B19BA5}">
      <dgm:prSet/>
      <dgm:spPr/>
      <dgm:t>
        <a:bodyPr/>
        <a:lstStyle/>
        <a:p>
          <a:endParaRPr lang="en-US"/>
        </a:p>
      </dgm:t>
    </dgm:pt>
    <dgm:pt modelId="{CAEB0019-BB94-4729-8604-D8E637E906D4}" type="sibTrans" cxnId="{E2DB3441-F7AF-43FB-B443-415D29B19BA5}">
      <dgm:prSet/>
      <dgm:spPr/>
      <dgm:t>
        <a:bodyPr/>
        <a:lstStyle/>
        <a:p>
          <a:endParaRPr lang="en-US"/>
        </a:p>
      </dgm:t>
    </dgm:pt>
    <dgm:pt modelId="{BC60AD99-E63B-45C7-905A-93D6319E965E}" type="pres">
      <dgm:prSet presAssocID="{F83882DA-8DD2-4640-826D-8EBDB066D510}" presName="linear" presStyleCnt="0">
        <dgm:presLayoutVars>
          <dgm:animLvl val="lvl"/>
          <dgm:resizeHandles val="exact"/>
        </dgm:presLayoutVars>
      </dgm:prSet>
      <dgm:spPr/>
      <dgm:t>
        <a:bodyPr/>
        <a:lstStyle/>
        <a:p>
          <a:endParaRPr lang="en-US"/>
        </a:p>
      </dgm:t>
    </dgm:pt>
    <dgm:pt modelId="{32DF8198-A178-4A24-A32C-0AE6ABBD2452}" type="pres">
      <dgm:prSet presAssocID="{788A9B4E-98C5-4A28-BA8B-7F312C39F407}" presName="parentText" presStyleLbl="node1" presStyleIdx="0" presStyleCnt="3">
        <dgm:presLayoutVars>
          <dgm:chMax val="0"/>
          <dgm:bulletEnabled val="1"/>
        </dgm:presLayoutVars>
      </dgm:prSet>
      <dgm:spPr/>
      <dgm:t>
        <a:bodyPr/>
        <a:lstStyle/>
        <a:p>
          <a:endParaRPr lang="en-US"/>
        </a:p>
      </dgm:t>
    </dgm:pt>
    <dgm:pt modelId="{3C1568F8-5EDA-484E-8C75-69C234841427}" type="pres">
      <dgm:prSet presAssocID="{AB3880FC-DEA4-4E9A-A2FB-722E706766FE}" presName="spacer" presStyleCnt="0"/>
      <dgm:spPr/>
    </dgm:pt>
    <dgm:pt modelId="{1296EED1-CC57-4FC9-804E-1D5B3C637C37}" type="pres">
      <dgm:prSet presAssocID="{657E2E30-8664-4EE8-A61C-A8057911188E}" presName="parentText" presStyleLbl="node1" presStyleIdx="1" presStyleCnt="3">
        <dgm:presLayoutVars>
          <dgm:chMax val="0"/>
          <dgm:bulletEnabled val="1"/>
        </dgm:presLayoutVars>
      </dgm:prSet>
      <dgm:spPr/>
      <dgm:t>
        <a:bodyPr/>
        <a:lstStyle/>
        <a:p>
          <a:endParaRPr lang="en-US"/>
        </a:p>
      </dgm:t>
    </dgm:pt>
    <dgm:pt modelId="{1BC8A042-893A-49F4-B342-D8296B0A3A94}" type="pres">
      <dgm:prSet presAssocID="{8FB50843-B3F7-46D4-B9AE-504AE4C693B5}" presName="spacer" presStyleCnt="0"/>
      <dgm:spPr/>
    </dgm:pt>
    <dgm:pt modelId="{F81B7ED9-344B-4F5D-9F5F-B296BFA23E0E}" type="pres">
      <dgm:prSet presAssocID="{8011CC2C-7400-4299-92B8-2389740111F3}" presName="parentText" presStyleLbl="node1" presStyleIdx="2" presStyleCnt="3">
        <dgm:presLayoutVars>
          <dgm:chMax val="0"/>
          <dgm:bulletEnabled val="1"/>
        </dgm:presLayoutVars>
      </dgm:prSet>
      <dgm:spPr/>
      <dgm:t>
        <a:bodyPr/>
        <a:lstStyle/>
        <a:p>
          <a:endParaRPr lang="en-US"/>
        </a:p>
      </dgm:t>
    </dgm:pt>
  </dgm:ptLst>
  <dgm:cxnLst>
    <dgm:cxn modelId="{A88C7C7F-5886-484C-B4C6-F6ED800FDF4E}" type="presOf" srcId="{657E2E30-8664-4EE8-A61C-A8057911188E}" destId="{1296EED1-CC57-4FC9-804E-1D5B3C637C37}" srcOrd="0" destOrd="0" presId="urn:microsoft.com/office/officeart/2005/8/layout/vList2"/>
    <dgm:cxn modelId="{C33A4C41-EFDE-4CDD-A3EB-A70670E179D3}" srcId="{F83882DA-8DD2-4640-826D-8EBDB066D510}" destId="{788A9B4E-98C5-4A28-BA8B-7F312C39F407}" srcOrd="0" destOrd="0" parTransId="{5115246F-73E4-46C0-9902-6AD5154342C9}" sibTransId="{AB3880FC-DEA4-4E9A-A2FB-722E706766FE}"/>
    <dgm:cxn modelId="{8848B3AF-3DEF-437D-A4D0-7F8617BFFBEA}" srcId="{F83882DA-8DD2-4640-826D-8EBDB066D510}" destId="{657E2E30-8664-4EE8-A61C-A8057911188E}" srcOrd="1" destOrd="0" parTransId="{67FBDAFD-7E96-4FE2-ADBD-FCADC1715C4E}" sibTransId="{8FB50843-B3F7-46D4-B9AE-504AE4C693B5}"/>
    <dgm:cxn modelId="{6CB16E4A-612B-46DB-8080-F7784AE2B214}" type="presOf" srcId="{F83882DA-8DD2-4640-826D-8EBDB066D510}" destId="{BC60AD99-E63B-45C7-905A-93D6319E965E}" srcOrd="0" destOrd="0" presId="urn:microsoft.com/office/officeart/2005/8/layout/vList2"/>
    <dgm:cxn modelId="{9BE986F0-471F-41E0-8B10-072A714B92D7}" type="presOf" srcId="{788A9B4E-98C5-4A28-BA8B-7F312C39F407}" destId="{32DF8198-A178-4A24-A32C-0AE6ABBD2452}" srcOrd="0" destOrd="0" presId="urn:microsoft.com/office/officeart/2005/8/layout/vList2"/>
    <dgm:cxn modelId="{613A3864-A496-4201-993B-300021412D8B}" type="presOf" srcId="{8011CC2C-7400-4299-92B8-2389740111F3}" destId="{F81B7ED9-344B-4F5D-9F5F-B296BFA23E0E}" srcOrd="0" destOrd="0" presId="urn:microsoft.com/office/officeart/2005/8/layout/vList2"/>
    <dgm:cxn modelId="{E2DB3441-F7AF-43FB-B443-415D29B19BA5}" srcId="{F83882DA-8DD2-4640-826D-8EBDB066D510}" destId="{8011CC2C-7400-4299-92B8-2389740111F3}" srcOrd="2" destOrd="0" parTransId="{ACCD7F53-460E-4063-BE38-CF7F2EA11F57}" sibTransId="{CAEB0019-BB94-4729-8604-D8E637E906D4}"/>
    <dgm:cxn modelId="{B7ED01EF-B778-4B27-8019-5438BECE84E4}" type="presParOf" srcId="{BC60AD99-E63B-45C7-905A-93D6319E965E}" destId="{32DF8198-A178-4A24-A32C-0AE6ABBD2452}" srcOrd="0" destOrd="0" presId="urn:microsoft.com/office/officeart/2005/8/layout/vList2"/>
    <dgm:cxn modelId="{33560DD5-9C5E-4CC7-8B9A-E70282AA2E12}" type="presParOf" srcId="{BC60AD99-E63B-45C7-905A-93D6319E965E}" destId="{3C1568F8-5EDA-484E-8C75-69C234841427}" srcOrd="1" destOrd="0" presId="urn:microsoft.com/office/officeart/2005/8/layout/vList2"/>
    <dgm:cxn modelId="{C80C3340-1201-4D6E-934E-828FFACFBB4F}" type="presParOf" srcId="{BC60AD99-E63B-45C7-905A-93D6319E965E}" destId="{1296EED1-CC57-4FC9-804E-1D5B3C637C37}" srcOrd="2" destOrd="0" presId="urn:microsoft.com/office/officeart/2005/8/layout/vList2"/>
    <dgm:cxn modelId="{6D843590-7E9C-4247-A074-B3EE354BDD63}" type="presParOf" srcId="{BC60AD99-E63B-45C7-905A-93D6319E965E}" destId="{1BC8A042-893A-49F4-B342-D8296B0A3A94}" srcOrd="3" destOrd="0" presId="urn:microsoft.com/office/officeart/2005/8/layout/vList2"/>
    <dgm:cxn modelId="{FC151521-00B6-40C9-B405-4BFD0AF754E9}" type="presParOf" srcId="{BC60AD99-E63B-45C7-905A-93D6319E965E}" destId="{F81B7ED9-344B-4F5D-9F5F-B296BFA23E0E}"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89895E5-2C43-4BE3-87A4-03E973576241}"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90A87C4E-BC5D-4810-AA7A-FB9E8CF5441F}">
      <dgm:prSet/>
      <dgm:spPr/>
      <dgm:t>
        <a:bodyPr/>
        <a:lstStyle/>
        <a:p>
          <a:r>
            <a:rPr lang="en-US"/>
            <a:t>Start</a:t>
          </a:r>
        </a:p>
      </dgm:t>
    </dgm:pt>
    <dgm:pt modelId="{4E9070BC-156B-423A-8C01-97AB98BE6399}" type="parTrans" cxnId="{11D2EFB6-8560-4E17-AF75-890DF3D48097}">
      <dgm:prSet/>
      <dgm:spPr/>
      <dgm:t>
        <a:bodyPr/>
        <a:lstStyle/>
        <a:p>
          <a:endParaRPr lang="en-US"/>
        </a:p>
      </dgm:t>
    </dgm:pt>
    <dgm:pt modelId="{6912B8FB-7288-47EC-8E82-C7FFC922D6AC}" type="sibTrans" cxnId="{11D2EFB6-8560-4E17-AF75-890DF3D48097}">
      <dgm:prSet/>
      <dgm:spPr/>
      <dgm:t>
        <a:bodyPr/>
        <a:lstStyle/>
        <a:p>
          <a:endParaRPr lang="en-US"/>
        </a:p>
      </dgm:t>
    </dgm:pt>
    <dgm:pt modelId="{343C4BEF-7FD5-4A8A-9887-9925FE2E76C9}">
      <dgm:prSet/>
      <dgm:spPr/>
      <dgm:t>
        <a:bodyPr/>
        <a:lstStyle/>
        <a:p>
          <a:r>
            <a:rPr lang="en-US"/>
            <a:t>Start to get prepared for 6th form now, with extra time on your hands, you can get ahead of the game for next year…</a:t>
          </a:r>
        </a:p>
      </dgm:t>
    </dgm:pt>
    <dgm:pt modelId="{959CA018-E945-4720-8695-7D72117E5C6B}" type="parTrans" cxnId="{8CD45431-B221-446A-9776-2F7A5393F278}">
      <dgm:prSet/>
      <dgm:spPr/>
      <dgm:t>
        <a:bodyPr/>
        <a:lstStyle/>
        <a:p>
          <a:endParaRPr lang="en-US"/>
        </a:p>
      </dgm:t>
    </dgm:pt>
    <dgm:pt modelId="{73BC5770-EB19-4D14-B062-FCFBADCCA4F3}" type="sibTrans" cxnId="{8CD45431-B221-446A-9776-2F7A5393F278}">
      <dgm:prSet/>
      <dgm:spPr/>
      <dgm:t>
        <a:bodyPr/>
        <a:lstStyle/>
        <a:p>
          <a:endParaRPr lang="en-US"/>
        </a:p>
      </dgm:t>
    </dgm:pt>
    <dgm:pt modelId="{87332155-6151-4DD5-B976-B0681E409259}">
      <dgm:prSet/>
      <dgm:spPr/>
      <dgm:t>
        <a:bodyPr/>
        <a:lstStyle/>
        <a:p>
          <a:r>
            <a:rPr lang="en-US" dirty="0"/>
            <a:t>Organise</a:t>
          </a:r>
        </a:p>
      </dgm:t>
    </dgm:pt>
    <dgm:pt modelId="{63880FEC-F11F-4185-891F-11DFB43FE748}" type="parTrans" cxnId="{D0101C17-9684-4C46-8F86-C63EECB514F1}">
      <dgm:prSet/>
      <dgm:spPr/>
      <dgm:t>
        <a:bodyPr/>
        <a:lstStyle/>
        <a:p>
          <a:endParaRPr lang="en-US"/>
        </a:p>
      </dgm:t>
    </dgm:pt>
    <dgm:pt modelId="{9A15253A-147D-4B99-A78E-B28812C60E97}" type="sibTrans" cxnId="{D0101C17-9684-4C46-8F86-C63EECB514F1}">
      <dgm:prSet/>
      <dgm:spPr/>
      <dgm:t>
        <a:bodyPr/>
        <a:lstStyle/>
        <a:p>
          <a:endParaRPr lang="en-US"/>
        </a:p>
      </dgm:t>
    </dgm:pt>
    <dgm:pt modelId="{E798DAD4-CF03-48E7-9765-CE1DEA42A281}">
      <dgm:prSet/>
      <dgm:spPr/>
      <dgm:t>
        <a:bodyPr/>
        <a:lstStyle/>
        <a:p>
          <a:r>
            <a:rPr lang="en-US" dirty="0"/>
            <a:t>Get organised – use a planner, set goals, record deadlines, details of exam board..</a:t>
          </a:r>
        </a:p>
      </dgm:t>
    </dgm:pt>
    <dgm:pt modelId="{1775C783-015D-448F-BA4B-336D0FDD9EB2}" type="parTrans" cxnId="{B643F8EE-4434-4F24-BC44-848FA5381893}">
      <dgm:prSet/>
      <dgm:spPr/>
      <dgm:t>
        <a:bodyPr/>
        <a:lstStyle/>
        <a:p>
          <a:endParaRPr lang="en-US"/>
        </a:p>
      </dgm:t>
    </dgm:pt>
    <dgm:pt modelId="{D5F859E0-C343-4EDD-B15C-EDBC74EBE9A1}" type="sibTrans" cxnId="{B643F8EE-4434-4F24-BC44-848FA5381893}">
      <dgm:prSet/>
      <dgm:spPr/>
      <dgm:t>
        <a:bodyPr/>
        <a:lstStyle/>
        <a:p>
          <a:endParaRPr lang="en-US"/>
        </a:p>
      </dgm:t>
    </dgm:pt>
    <dgm:pt modelId="{423C1F5B-5196-4638-BEBB-0FBDC249D1D0}">
      <dgm:prSet/>
      <dgm:spPr/>
      <dgm:t>
        <a:bodyPr/>
        <a:lstStyle/>
        <a:p>
          <a:r>
            <a:rPr lang="en-US" dirty="0"/>
            <a:t>Schedule</a:t>
          </a:r>
        </a:p>
      </dgm:t>
    </dgm:pt>
    <dgm:pt modelId="{1A4627F6-F462-484B-ABEA-27D4B9BF044F}" type="parTrans" cxnId="{40DE0F5E-D80C-4D8C-9190-0F3F437AF364}">
      <dgm:prSet/>
      <dgm:spPr/>
      <dgm:t>
        <a:bodyPr/>
        <a:lstStyle/>
        <a:p>
          <a:endParaRPr lang="en-US"/>
        </a:p>
      </dgm:t>
    </dgm:pt>
    <dgm:pt modelId="{23ABE43B-24EC-43B6-B03C-3EDB538A6C58}" type="sibTrans" cxnId="{40DE0F5E-D80C-4D8C-9190-0F3F437AF364}">
      <dgm:prSet/>
      <dgm:spPr/>
      <dgm:t>
        <a:bodyPr/>
        <a:lstStyle/>
        <a:p>
          <a:endParaRPr lang="en-US"/>
        </a:p>
      </dgm:t>
    </dgm:pt>
    <dgm:pt modelId="{59E0F03B-ACC1-4C13-9A85-A2B3B8E81BFC}">
      <dgm:prSet/>
      <dgm:spPr/>
      <dgm:t>
        <a:bodyPr/>
        <a:lstStyle/>
        <a:p>
          <a:r>
            <a:rPr lang="en-US" dirty="0"/>
            <a:t>Work to a schedule – Little and often, don’t leave things until the last minute, rushed work is often incomplete and inferior in quality</a:t>
          </a:r>
        </a:p>
      </dgm:t>
    </dgm:pt>
    <dgm:pt modelId="{0ABA75CA-9D1F-4109-851B-E6B9118DFBF8}" type="parTrans" cxnId="{99DF6A20-6973-47FB-B1CE-125A2152E574}">
      <dgm:prSet/>
      <dgm:spPr/>
      <dgm:t>
        <a:bodyPr/>
        <a:lstStyle/>
        <a:p>
          <a:endParaRPr lang="en-US"/>
        </a:p>
      </dgm:t>
    </dgm:pt>
    <dgm:pt modelId="{61350E17-49C1-456E-BDBF-21A9B4996A00}" type="sibTrans" cxnId="{99DF6A20-6973-47FB-B1CE-125A2152E574}">
      <dgm:prSet/>
      <dgm:spPr/>
      <dgm:t>
        <a:bodyPr/>
        <a:lstStyle/>
        <a:p>
          <a:endParaRPr lang="en-US"/>
        </a:p>
      </dgm:t>
    </dgm:pt>
    <dgm:pt modelId="{4AA14C97-C32C-47AA-8169-23CA8819864F}">
      <dgm:prSet/>
      <dgm:spPr/>
      <dgm:t>
        <a:bodyPr/>
        <a:lstStyle/>
        <a:p>
          <a:r>
            <a:rPr lang="en-US" dirty="0"/>
            <a:t>Environment</a:t>
          </a:r>
        </a:p>
      </dgm:t>
    </dgm:pt>
    <dgm:pt modelId="{DEEA1D67-128F-4BD5-A38F-D5E0F3EABEB6}" type="parTrans" cxnId="{B9EEDA9A-DCE9-41BC-9988-F3643580075C}">
      <dgm:prSet/>
      <dgm:spPr/>
      <dgm:t>
        <a:bodyPr/>
        <a:lstStyle/>
        <a:p>
          <a:endParaRPr lang="en-US"/>
        </a:p>
      </dgm:t>
    </dgm:pt>
    <dgm:pt modelId="{1E1F04E6-EAF6-4E57-9D82-C5B8F24480AA}" type="sibTrans" cxnId="{B9EEDA9A-DCE9-41BC-9988-F3643580075C}">
      <dgm:prSet/>
      <dgm:spPr/>
      <dgm:t>
        <a:bodyPr/>
        <a:lstStyle/>
        <a:p>
          <a:endParaRPr lang="en-US"/>
        </a:p>
      </dgm:t>
    </dgm:pt>
    <dgm:pt modelId="{177648CF-8416-4581-AE59-4E82CB09BC51}">
      <dgm:prSet/>
      <dgm:spPr/>
      <dgm:t>
        <a:bodyPr/>
        <a:lstStyle/>
        <a:p>
          <a:r>
            <a:rPr lang="en-US"/>
            <a:t>Work in a studious environment – away from distractions of the TV, smart phones and other devices</a:t>
          </a:r>
        </a:p>
      </dgm:t>
    </dgm:pt>
    <dgm:pt modelId="{7DD58FAC-F7A5-4289-A477-C8849BDAF559}" type="parTrans" cxnId="{46E58B7B-204C-424B-AA22-D3F3A82201EB}">
      <dgm:prSet/>
      <dgm:spPr/>
      <dgm:t>
        <a:bodyPr/>
        <a:lstStyle/>
        <a:p>
          <a:endParaRPr lang="en-US"/>
        </a:p>
      </dgm:t>
    </dgm:pt>
    <dgm:pt modelId="{B704118A-D424-45CC-B59F-64DA2930156B}" type="sibTrans" cxnId="{46E58B7B-204C-424B-AA22-D3F3A82201EB}">
      <dgm:prSet/>
      <dgm:spPr/>
      <dgm:t>
        <a:bodyPr/>
        <a:lstStyle/>
        <a:p>
          <a:endParaRPr lang="en-US"/>
        </a:p>
      </dgm:t>
    </dgm:pt>
    <dgm:pt modelId="{49DA3E65-4BAD-4C6A-ACDF-3300E0DEA039}">
      <dgm:prSet/>
      <dgm:spPr/>
      <dgm:t>
        <a:bodyPr/>
        <a:lstStyle/>
        <a:p>
          <a:r>
            <a:rPr lang="en-US" dirty="0"/>
            <a:t>Help!</a:t>
          </a:r>
        </a:p>
      </dgm:t>
    </dgm:pt>
    <dgm:pt modelId="{E6619068-9F64-42AD-8E60-44CBE23A8C53}" type="parTrans" cxnId="{B3EEBD11-5F4D-4A3B-978C-B1578FD34646}">
      <dgm:prSet/>
      <dgm:spPr/>
      <dgm:t>
        <a:bodyPr/>
        <a:lstStyle/>
        <a:p>
          <a:endParaRPr lang="en-US"/>
        </a:p>
      </dgm:t>
    </dgm:pt>
    <dgm:pt modelId="{DF3BB877-B8F9-4923-9D24-BD52310BC5B1}" type="sibTrans" cxnId="{B3EEBD11-5F4D-4A3B-978C-B1578FD34646}">
      <dgm:prSet/>
      <dgm:spPr/>
      <dgm:t>
        <a:bodyPr/>
        <a:lstStyle/>
        <a:p>
          <a:endParaRPr lang="en-US"/>
        </a:p>
      </dgm:t>
    </dgm:pt>
    <dgm:pt modelId="{4ED63777-27EC-450E-92FB-EC83E1993211}">
      <dgm:prSet/>
      <dgm:spPr/>
      <dgm:t>
        <a:bodyPr/>
        <a:lstStyle/>
        <a:p>
          <a:r>
            <a:rPr lang="en-US"/>
            <a:t>Ask for help when needed – Don’t pretend you understand when you do not, don’t suffer in silence!</a:t>
          </a:r>
        </a:p>
      </dgm:t>
    </dgm:pt>
    <dgm:pt modelId="{56A1FB90-F90F-450F-9BBD-69D90C33A034}" type="parTrans" cxnId="{8716BF5E-E356-43B6-AF95-FF6D927CF7B3}">
      <dgm:prSet/>
      <dgm:spPr/>
      <dgm:t>
        <a:bodyPr/>
        <a:lstStyle/>
        <a:p>
          <a:endParaRPr lang="en-US"/>
        </a:p>
      </dgm:t>
    </dgm:pt>
    <dgm:pt modelId="{E25B31F4-0743-40C8-AECC-ED31DDF7B3FC}" type="sibTrans" cxnId="{8716BF5E-E356-43B6-AF95-FF6D927CF7B3}">
      <dgm:prSet/>
      <dgm:spPr/>
      <dgm:t>
        <a:bodyPr/>
        <a:lstStyle/>
        <a:p>
          <a:endParaRPr lang="en-US"/>
        </a:p>
      </dgm:t>
    </dgm:pt>
    <dgm:pt modelId="{4D760650-5928-422E-933C-1FC1BB188C0F}">
      <dgm:prSet/>
      <dgm:spPr/>
      <dgm:t>
        <a:bodyPr/>
        <a:lstStyle/>
        <a:p>
          <a:r>
            <a:rPr lang="en-US" dirty="0"/>
            <a:t>Resources</a:t>
          </a:r>
        </a:p>
      </dgm:t>
    </dgm:pt>
    <dgm:pt modelId="{493B1776-7EFE-4CD7-B277-3F8EC3D7D127}" type="parTrans" cxnId="{39C2926A-09B2-43A5-993A-EBC1CA8C77C2}">
      <dgm:prSet/>
      <dgm:spPr/>
      <dgm:t>
        <a:bodyPr/>
        <a:lstStyle/>
        <a:p>
          <a:endParaRPr lang="en-US"/>
        </a:p>
      </dgm:t>
    </dgm:pt>
    <dgm:pt modelId="{0909E52F-27DA-403C-A73D-544E859A4307}" type="sibTrans" cxnId="{39C2926A-09B2-43A5-993A-EBC1CA8C77C2}">
      <dgm:prSet/>
      <dgm:spPr/>
      <dgm:t>
        <a:bodyPr/>
        <a:lstStyle/>
        <a:p>
          <a:endParaRPr lang="en-US"/>
        </a:p>
      </dgm:t>
    </dgm:pt>
    <dgm:pt modelId="{6E68F1CF-E2EA-4CDE-BB87-3251E8FE29CF}">
      <dgm:prSet/>
      <dgm:spPr/>
      <dgm:t>
        <a:bodyPr/>
        <a:lstStyle/>
        <a:p>
          <a:r>
            <a:rPr lang="en-US"/>
            <a:t>Use all available resources to you – teachers; textbooks; libraries; fellow students; the internet…</a:t>
          </a:r>
        </a:p>
      </dgm:t>
    </dgm:pt>
    <dgm:pt modelId="{F22FFBF5-7539-427E-99B6-5EF161A4E813}" type="parTrans" cxnId="{37DEF7E8-49B4-467B-B06C-628697BEEA6C}">
      <dgm:prSet/>
      <dgm:spPr/>
      <dgm:t>
        <a:bodyPr/>
        <a:lstStyle/>
        <a:p>
          <a:endParaRPr lang="en-US"/>
        </a:p>
      </dgm:t>
    </dgm:pt>
    <dgm:pt modelId="{AC622678-299F-4009-B09E-9BF758FE0C53}" type="sibTrans" cxnId="{37DEF7E8-49B4-467B-B06C-628697BEEA6C}">
      <dgm:prSet/>
      <dgm:spPr/>
      <dgm:t>
        <a:bodyPr/>
        <a:lstStyle/>
        <a:p>
          <a:endParaRPr lang="en-US"/>
        </a:p>
      </dgm:t>
    </dgm:pt>
    <dgm:pt modelId="{36B94398-47FE-425C-90AF-C903BF6309AB}">
      <dgm:prSet/>
      <dgm:spPr/>
      <dgm:t>
        <a:bodyPr/>
        <a:lstStyle/>
        <a:p>
          <a:r>
            <a:rPr lang="en-US" dirty="0"/>
            <a:t>Set goals</a:t>
          </a:r>
        </a:p>
      </dgm:t>
    </dgm:pt>
    <dgm:pt modelId="{E6C332EE-B860-4210-918E-B832AFF0CC0C}" type="parTrans" cxnId="{3B6ADF30-EF8E-4813-B2D9-4B62E165B21B}">
      <dgm:prSet/>
      <dgm:spPr/>
      <dgm:t>
        <a:bodyPr/>
        <a:lstStyle/>
        <a:p>
          <a:endParaRPr lang="en-US"/>
        </a:p>
      </dgm:t>
    </dgm:pt>
    <dgm:pt modelId="{71101BFA-5FD1-4769-A73B-B1D78433CC92}" type="sibTrans" cxnId="{3B6ADF30-EF8E-4813-B2D9-4B62E165B21B}">
      <dgm:prSet/>
      <dgm:spPr/>
      <dgm:t>
        <a:bodyPr/>
        <a:lstStyle/>
        <a:p>
          <a:endParaRPr lang="en-US"/>
        </a:p>
      </dgm:t>
    </dgm:pt>
    <dgm:pt modelId="{04D1B427-91F4-4DB0-88B9-04AC94AC5379}">
      <dgm:prSet/>
      <dgm:spPr/>
      <dgm:t>
        <a:bodyPr/>
        <a:lstStyle/>
        <a:p>
          <a:r>
            <a:rPr lang="en-US"/>
            <a:t>Motivate yourself with goal setting – on a micro scale...watching your favourite Tv programme after an hours work of revision, on a larger scale, a university offer</a:t>
          </a:r>
        </a:p>
      </dgm:t>
    </dgm:pt>
    <dgm:pt modelId="{0012EA92-010E-445E-8AD7-56EC30EABDA5}" type="parTrans" cxnId="{AE45D551-B999-4BA9-928A-0EAD63032571}">
      <dgm:prSet/>
      <dgm:spPr/>
      <dgm:t>
        <a:bodyPr/>
        <a:lstStyle/>
        <a:p>
          <a:endParaRPr lang="en-US"/>
        </a:p>
      </dgm:t>
    </dgm:pt>
    <dgm:pt modelId="{1308C312-07D9-4C2C-B141-31EB9A54AAAC}" type="sibTrans" cxnId="{AE45D551-B999-4BA9-928A-0EAD63032571}">
      <dgm:prSet/>
      <dgm:spPr/>
      <dgm:t>
        <a:bodyPr/>
        <a:lstStyle/>
        <a:p>
          <a:endParaRPr lang="en-US"/>
        </a:p>
      </dgm:t>
    </dgm:pt>
    <dgm:pt modelId="{5B8CC3B0-90B6-4C59-81ED-FCB18770DC9F}">
      <dgm:prSet/>
      <dgm:spPr/>
      <dgm:t>
        <a:bodyPr/>
        <a:lstStyle/>
        <a:p>
          <a:r>
            <a:rPr lang="en-US" dirty="0"/>
            <a:t>Dictionary</a:t>
          </a:r>
        </a:p>
      </dgm:t>
    </dgm:pt>
    <dgm:pt modelId="{7D2F1EC7-589A-4559-A6EC-216CF2DB01D0}" type="parTrans" cxnId="{B6E2ACD5-C9B8-4D40-ACAF-E5EB048763B3}">
      <dgm:prSet/>
      <dgm:spPr/>
      <dgm:t>
        <a:bodyPr/>
        <a:lstStyle/>
        <a:p>
          <a:endParaRPr lang="en-US"/>
        </a:p>
      </dgm:t>
    </dgm:pt>
    <dgm:pt modelId="{0ADCDD3B-AEF9-4E3D-901A-003084A3635F}" type="sibTrans" cxnId="{B6E2ACD5-C9B8-4D40-ACAF-E5EB048763B3}">
      <dgm:prSet/>
      <dgm:spPr/>
      <dgm:t>
        <a:bodyPr/>
        <a:lstStyle/>
        <a:p>
          <a:endParaRPr lang="en-US"/>
        </a:p>
      </dgm:t>
    </dgm:pt>
    <dgm:pt modelId="{03021682-4087-4804-BA52-748443A559E7}">
      <dgm:prSet/>
      <dgm:spPr/>
      <dgm:t>
        <a:bodyPr/>
        <a:lstStyle/>
        <a:p>
          <a:r>
            <a:rPr lang="en-US"/>
            <a:t>Get a dictionary – exam boards will now penalise for poor spelling and poor grammar</a:t>
          </a:r>
        </a:p>
      </dgm:t>
    </dgm:pt>
    <dgm:pt modelId="{9C6CA348-15B6-46F4-8974-B0278C9C6473}" type="parTrans" cxnId="{59CD39E4-B8BD-4FFD-ABB0-71B462A0E6A2}">
      <dgm:prSet/>
      <dgm:spPr/>
      <dgm:t>
        <a:bodyPr/>
        <a:lstStyle/>
        <a:p>
          <a:endParaRPr lang="en-US"/>
        </a:p>
      </dgm:t>
    </dgm:pt>
    <dgm:pt modelId="{801A9977-9CAC-4FCE-8BB3-23BDF8E554FB}" type="sibTrans" cxnId="{59CD39E4-B8BD-4FFD-ABB0-71B462A0E6A2}">
      <dgm:prSet/>
      <dgm:spPr/>
      <dgm:t>
        <a:bodyPr/>
        <a:lstStyle/>
        <a:p>
          <a:endParaRPr lang="en-US"/>
        </a:p>
      </dgm:t>
    </dgm:pt>
    <dgm:pt modelId="{EB106A56-84FF-461A-932B-1A1315CC59B0}">
      <dgm:prSet/>
      <dgm:spPr/>
      <dgm:t>
        <a:bodyPr/>
        <a:lstStyle/>
        <a:p>
          <a:r>
            <a:rPr lang="en-US"/>
            <a:t>Read</a:t>
          </a:r>
        </a:p>
      </dgm:t>
    </dgm:pt>
    <dgm:pt modelId="{2CC10C36-2C21-4724-B0B4-41C1F7AE1D90}" type="parTrans" cxnId="{C5909EE9-DC91-47BD-9A99-8E00077DF658}">
      <dgm:prSet/>
      <dgm:spPr/>
      <dgm:t>
        <a:bodyPr/>
        <a:lstStyle/>
        <a:p>
          <a:endParaRPr lang="en-US"/>
        </a:p>
      </dgm:t>
    </dgm:pt>
    <dgm:pt modelId="{7B6A4471-A950-45FF-B12E-4B1769F72DD7}" type="sibTrans" cxnId="{C5909EE9-DC91-47BD-9A99-8E00077DF658}">
      <dgm:prSet/>
      <dgm:spPr/>
      <dgm:t>
        <a:bodyPr/>
        <a:lstStyle/>
        <a:p>
          <a:endParaRPr lang="en-US"/>
        </a:p>
      </dgm:t>
    </dgm:pt>
    <dgm:pt modelId="{19414591-6420-41DD-9DAF-08AD90862121}">
      <dgm:prSet/>
      <dgm:spPr/>
      <dgm:t>
        <a:bodyPr/>
        <a:lstStyle/>
        <a:p>
          <a:r>
            <a:rPr lang="en-US"/>
            <a:t>Read, read, read – this should be a core activity, you are faced with three challenges, the volume of reading, the complexity of the material you will need to read, and retaining the information you have read. </a:t>
          </a:r>
        </a:p>
      </dgm:t>
    </dgm:pt>
    <dgm:pt modelId="{240CCE4E-FE29-4717-9B26-DECE5E180028}" type="parTrans" cxnId="{24BA9C60-B92D-42C2-AF6A-2B6A726B9144}">
      <dgm:prSet/>
      <dgm:spPr/>
      <dgm:t>
        <a:bodyPr/>
        <a:lstStyle/>
        <a:p>
          <a:endParaRPr lang="en-US"/>
        </a:p>
      </dgm:t>
    </dgm:pt>
    <dgm:pt modelId="{75A0E3FF-251D-4BE0-AB30-29A4F78A92EB}" type="sibTrans" cxnId="{24BA9C60-B92D-42C2-AF6A-2B6A726B9144}">
      <dgm:prSet/>
      <dgm:spPr/>
      <dgm:t>
        <a:bodyPr/>
        <a:lstStyle/>
        <a:p>
          <a:endParaRPr lang="en-US"/>
        </a:p>
      </dgm:t>
    </dgm:pt>
    <dgm:pt modelId="{A4291EAC-3B18-448C-96A1-8B0B887AD593}" type="pres">
      <dgm:prSet presAssocID="{789895E5-2C43-4BE3-87A4-03E973576241}" presName="diagram" presStyleCnt="0">
        <dgm:presLayoutVars>
          <dgm:dir/>
          <dgm:resizeHandles val="exact"/>
        </dgm:presLayoutVars>
      </dgm:prSet>
      <dgm:spPr/>
      <dgm:t>
        <a:bodyPr/>
        <a:lstStyle/>
        <a:p>
          <a:endParaRPr lang="en-US"/>
        </a:p>
      </dgm:t>
    </dgm:pt>
    <dgm:pt modelId="{82174E44-E4D7-4231-895B-DDD5FCE505CC}" type="pres">
      <dgm:prSet presAssocID="{90A87C4E-BC5D-4810-AA7A-FB9E8CF5441F}" presName="node" presStyleLbl="node1" presStyleIdx="0" presStyleCnt="9">
        <dgm:presLayoutVars>
          <dgm:bulletEnabled val="1"/>
        </dgm:presLayoutVars>
      </dgm:prSet>
      <dgm:spPr/>
      <dgm:t>
        <a:bodyPr/>
        <a:lstStyle/>
        <a:p>
          <a:endParaRPr lang="en-US"/>
        </a:p>
      </dgm:t>
    </dgm:pt>
    <dgm:pt modelId="{C3F47FBD-59E4-443C-AD56-144A74B87FC1}" type="pres">
      <dgm:prSet presAssocID="{6912B8FB-7288-47EC-8E82-C7FFC922D6AC}" presName="sibTrans" presStyleCnt="0"/>
      <dgm:spPr/>
    </dgm:pt>
    <dgm:pt modelId="{2D58FD06-914E-40B9-9B3D-6CEE0EFE1EDF}" type="pres">
      <dgm:prSet presAssocID="{87332155-6151-4DD5-B976-B0681E409259}" presName="node" presStyleLbl="node1" presStyleIdx="1" presStyleCnt="9">
        <dgm:presLayoutVars>
          <dgm:bulletEnabled val="1"/>
        </dgm:presLayoutVars>
      </dgm:prSet>
      <dgm:spPr/>
      <dgm:t>
        <a:bodyPr/>
        <a:lstStyle/>
        <a:p>
          <a:endParaRPr lang="en-US"/>
        </a:p>
      </dgm:t>
    </dgm:pt>
    <dgm:pt modelId="{AA43C4EC-089D-47E5-8300-61D21EDEE1F8}" type="pres">
      <dgm:prSet presAssocID="{9A15253A-147D-4B99-A78E-B28812C60E97}" presName="sibTrans" presStyleCnt="0"/>
      <dgm:spPr/>
    </dgm:pt>
    <dgm:pt modelId="{EF16B4C9-5314-441A-AEE9-FFED0A47D35A}" type="pres">
      <dgm:prSet presAssocID="{423C1F5B-5196-4638-BEBB-0FBDC249D1D0}" presName="node" presStyleLbl="node1" presStyleIdx="2" presStyleCnt="9">
        <dgm:presLayoutVars>
          <dgm:bulletEnabled val="1"/>
        </dgm:presLayoutVars>
      </dgm:prSet>
      <dgm:spPr/>
      <dgm:t>
        <a:bodyPr/>
        <a:lstStyle/>
        <a:p>
          <a:endParaRPr lang="en-US"/>
        </a:p>
      </dgm:t>
    </dgm:pt>
    <dgm:pt modelId="{DA37C549-A49D-4585-A663-CDADCFD5C9F6}" type="pres">
      <dgm:prSet presAssocID="{23ABE43B-24EC-43B6-B03C-3EDB538A6C58}" presName="sibTrans" presStyleCnt="0"/>
      <dgm:spPr/>
    </dgm:pt>
    <dgm:pt modelId="{6A097E9F-91B3-4884-8B10-088CDF87502A}" type="pres">
      <dgm:prSet presAssocID="{4AA14C97-C32C-47AA-8169-23CA8819864F}" presName="node" presStyleLbl="node1" presStyleIdx="3" presStyleCnt="9">
        <dgm:presLayoutVars>
          <dgm:bulletEnabled val="1"/>
        </dgm:presLayoutVars>
      </dgm:prSet>
      <dgm:spPr/>
      <dgm:t>
        <a:bodyPr/>
        <a:lstStyle/>
        <a:p>
          <a:endParaRPr lang="en-US"/>
        </a:p>
      </dgm:t>
    </dgm:pt>
    <dgm:pt modelId="{696C44B3-D413-4304-A884-E46C32595A2F}" type="pres">
      <dgm:prSet presAssocID="{1E1F04E6-EAF6-4E57-9D82-C5B8F24480AA}" presName="sibTrans" presStyleCnt="0"/>
      <dgm:spPr/>
    </dgm:pt>
    <dgm:pt modelId="{65CB2D81-823C-4F45-BFF4-FEC972EC9175}" type="pres">
      <dgm:prSet presAssocID="{49DA3E65-4BAD-4C6A-ACDF-3300E0DEA039}" presName="node" presStyleLbl="node1" presStyleIdx="4" presStyleCnt="9">
        <dgm:presLayoutVars>
          <dgm:bulletEnabled val="1"/>
        </dgm:presLayoutVars>
      </dgm:prSet>
      <dgm:spPr/>
      <dgm:t>
        <a:bodyPr/>
        <a:lstStyle/>
        <a:p>
          <a:endParaRPr lang="en-US"/>
        </a:p>
      </dgm:t>
    </dgm:pt>
    <dgm:pt modelId="{1CC816F8-21BB-4B67-BA47-36E57E587FE0}" type="pres">
      <dgm:prSet presAssocID="{DF3BB877-B8F9-4923-9D24-BD52310BC5B1}" presName="sibTrans" presStyleCnt="0"/>
      <dgm:spPr/>
    </dgm:pt>
    <dgm:pt modelId="{5274002E-9432-403F-BED2-AD8C0F190EF6}" type="pres">
      <dgm:prSet presAssocID="{4D760650-5928-422E-933C-1FC1BB188C0F}" presName="node" presStyleLbl="node1" presStyleIdx="5" presStyleCnt="9">
        <dgm:presLayoutVars>
          <dgm:bulletEnabled val="1"/>
        </dgm:presLayoutVars>
      </dgm:prSet>
      <dgm:spPr/>
      <dgm:t>
        <a:bodyPr/>
        <a:lstStyle/>
        <a:p>
          <a:endParaRPr lang="en-US"/>
        </a:p>
      </dgm:t>
    </dgm:pt>
    <dgm:pt modelId="{031577C1-E12C-4667-9F6B-986E7BA56A03}" type="pres">
      <dgm:prSet presAssocID="{0909E52F-27DA-403C-A73D-544E859A4307}" presName="sibTrans" presStyleCnt="0"/>
      <dgm:spPr/>
    </dgm:pt>
    <dgm:pt modelId="{227B7C33-04E7-41E0-946C-CECE0358AAF5}" type="pres">
      <dgm:prSet presAssocID="{36B94398-47FE-425C-90AF-C903BF6309AB}" presName="node" presStyleLbl="node1" presStyleIdx="6" presStyleCnt="9">
        <dgm:presLayoutVars>
          <dgm:bulletEnabled val="1"/>
        </dgm:presLayoutVars>
      </dgm:prSet>
      <dgm:spPr/>
      <dgm:t>
        <a:bodyPr/>
        <a:lstStyle/>
        <a:p>
          <a:endParaRPr lang="en-US"/>
        </a:p>
      </dgm:t>
    </dgm:pt>
    <dgm:pt modelId="{887DE12B-163E-4D9D-BB88-436A5634B806}" type="pres">
      <dgm:prSet presAssocID="{71101BFA-5FD1-4769-A73B-B1D78433CC92}" presName="sibTrans" presStyleCnt="0"/>
      <dgm:spPr/>
    </dgm:pt>
    <dgm:pt modelId="{8841601B-B006-40F2-89D2-B6942A262F05}" type="pres">
      <dgm:prSet presAssocID="{5B8CC3B0-90B6-4C59-81ED-FCB18770DC9F}" presName="node" presStyleLbl="node1" presStyleIdx="7" presStyleCnt="9">
        <dgm:presLayoutVars>
          <dgm:bulletEnabled val="1"/>
        </dgm:presLayoutVars>
      </dgm:prSet>
      <dgm:spPr/>
      <dgm:t>
        <a:bodyPr/>
        <a:lstStyle/>
        <a:p>
          <a:endParaRPr lang="en-US"/>
        </a:p>
      </dgm:t>
    </dgm:pt>
    <dgm:pt modelId="{40A6DC5B-3814-4AFB-A400-98AD03D28D41}" type="pres">
      <dgm:prSet presAssocID="{0ADCDD3B-AEF9-4E3D-901A-003084A3635F}" presName="sibTrans" presStyleCnt="0"/>
      <dgm:spPr/>
    </dgm:pt>
    <dgm:pt modelId="{83E62369-74BB-45CA-8685-62A7A183FC01}" type="pres">
      <dgm:prSet presAssocID="{EB106A56-84FF-461A-932B-1A1315CC59B0}" presName="node" presStyleLbl="node1" presStyleIdx="8" presStyleCnt="9">
        <dgm:presLayoutVars>
          <dgm:bulletEnabled val="1"/>
        </dgm:presLayoutVars>
      </dgm:prSet>
      <dgm:spPr/>
      <dgm:t>
        <a:bodyPr/>
        <a:lstStyle/>
        <a:p>
          <a:endParaRPr lang="en-US"/>
        </a:p>
      </dgm:t>
    </dgm:pt>
  </dgm:ptLst>
  <dgm:cxnLst>
    <dgm:cxn modelId="{5F0C4E2E-3BDA-4C19-9ADE-EDBBA65C08C0}" type="presOf" srcId="{03021682-4087-4804-BA52-748443A559E7}" destId="{8841601B-B006-40F2-89D2-B6942A262F05}" srcOrd="0" destOrd="1" presId="urn:microsoft.com/office/officeart/2005/8/layout/default"/>
    <dgm:cxn modelId="{99DF6A20-6973-47FB-B1CE-125A2152E574}" srcId="{423C1F5B-5196-4638-BEBB-0FBDC249D1D0}" destId="{59E0F03B-ACC1-4C13-9A85-A2B3B8E81BFC}" srcOrd="0" destOrd="0" parTransId="{0ABA75CA-9D1F-4109-851B-E6B9118DFBF8}" sibTransId="{61350E17-49C1-456E-BDBF-21A9B4996A00}"/>
    <dgm:cxn modelId="{B643F8EE-4434-4F24-BC44-848FA5381893}" srcId="{87332155-6151-4DD5-B976-B0681E409259}" destId="{E798DAD4-CF03-48E7-9765-CE1DEA42A281}" srcOrd="0" destOrd="0" parTransId="{1775C783-015D-448F-BA4B-336D0FDD9EB2}" sibTransId="{D5F859E0-C343-4EDD-B15C-EDBC74EBE9A1}"/>
    <dgm:cxn modelId="{2664BA98-C5E2-48CF-86D0-E2742DC83217}" type="presOf" srcId="{789895E5-2C43-4BE3-87A4-03E973576241}" destId="{A4291EAC-3B18-448C-96A1-8B0B887AD593}" srcOrd="0" destOrd="0" presId="urn:microsoft.com/office/officeart/2005/8/layout/default"/>
    <dgm:cxn modelId="{40DE0F5E-D80C-4D8C-9190-0F3F437AF364}" srcId="{789895E5-2C43-4BE3-87A4-03E973576241}" destId="{423C1F5B-5196-4638-BEBB-0FBDC249D1D0}" srcOrd="2" destOrd="0" parTransId="{1A4627F6-F462-484B-ABEA-27D4B9BF044F}" sibTransId="{23ABE43B-24EC-43B6-B03C-3EDB538A6C58}"/>
    <dgm:cxn modelId="{37CC8000-962D-4574-A113-E390FE241963}" type="presOf" srcId="{4ED63777-27EC-450E-92FB-EC83E1993211}" destId="{65CB2D81-823C-4F45-BFF4-FEC972EC9175}" srcOrd="0" destOrd="1" presId="urn:microsoft.com/office/officeart/2005/8/layout/default"/>
    <dgm:cxn modelId="{169FC6AF-A350-4DE7-996A-72328C9A80CB}" type="presOf" srcId="{90A87C4E-BC5D-4810-AA7A-FB9E8CF5441F}" destId="{82174E44-E4D7-4231-895B-DDD5FCE505CC}" srcOrd="0" destOrd="0" presId="urn:microsoft.com/office/officeart/2005/8/layout/default"/>
    <dgm:cxn modelId="{11D2EFB6-8560-4E17-AF75-890DF3D48097}" srcId="{789895E5-2C43-4BE3-87A4-03E973576241}" destId="{90A87C4E-BC5D-4810-AA7A-FB9E8CF5441F}" srcOrd="0" destOrd="0" parTransId="{4E9070BC-156B-423A-8C01-97AB98BE6399}" sibTransId="{6912B8FB-7288-47EC-8E82-C7FFC922D6AC}"/>
    <dgm:cxn modelId="{BC07D28F-2E42-429C-855E-D20B07539B00}" type="presOf" srcId="{6E68F1CF-E2EA-4CDE-BB87-3251E8FE29CF}" destId="{5274002E-9432-403F-BED2-AD8C0F190EF6}" srcOrd="0" destOrd="1" presId="urn:microsoft.com/office/officeart/2005/8/layout/default"/>
    <dgm:cxn modelId="{59CD39E4-B8BD-4FFD-ABB0-71B462A0E6A2}" srcId="{5B8CC3B0-90B6-4C59-81ED-FCB18770DC9F}" destId="{03021682-4087-4804-BA52-748443A559E7}" srcOrd="0" destOrd="0" parTransId="{9C6CA348-15B6-46F4-8974-B0278C9C6473}" sibTransId="{801A9977-9CAC-4FCE-8BB3-23BDF8E554FB}"/>
    <dgm:cxn modelId="{24BA9C60-B92D-42C2-AF6A-2B6A726B9144}" srcId="{EB106A56-84FF-461A-932B-1A1315CC59B0}" destId="{19414591-6420-41DD-9DAF-08AD90862121}" srcOrd="0" destOrd="0" parTransId="{240CCE4E-FE29-4717-9B26-DECE5E180028}" sibTransId="{75A0E3FF-251D-4BE0-AB30-29A4F78A92EB}"/>
    <dgm:cxn modelId="{8C7B0832-1067-4324-920B-C26DFCA11DAF}" type="presOf" srcId="{19414591-6420-41DD-9DAF-08AD90862121}" destId="{83E62369-74BB-45CA-8685-62A7A183FC01}" srcOrd="0" destOrd="1" presId="urn:microsoft.com/office/officeart/2005/8/layout/default"/>
    <dgm:cxn modelId="{AC065232-51A4-4503-A0C4-8F3CA465C2FE}" type="presOf" srcId="{EB106A56-84FF-461A-932B-1A1315CC59B0}" destId="{83E62369-74BB-45CA-8685-62A7A183FC01}" srcOrd="0" destOrd="0" presId="urn:microsoft.com/office/officeart/2005/8/layout/default"/>
    <dgm:cxn modelId="{37DEF7E8-49B4-467B-B06C-628697BEEA6C}" srcId="{4D760650-5928-422E-933C-1FC1BB188C0F}" destId="{6E68F1CF-E2EA-4CDE-BB87-3251E8FE29CF}" srcOrd="0" destOrd="0" parTransId="{F22FFBF5-7539-427E-99B6-5EF161A4E813}" sibTransId="{AC622678-299F-4009-B09E-9BF758FE0C53}"/>
    <dgm:cxn modelId="{9838375F-6D89-4A3A-B6E3-9D2B44EC2BD7}" type="presOf" srcId="{343C4BEF-7FD5-4A8A-9887-9925FE2E76C9}" destId="{82174E44-E4D7-4231-895B-DDD5FCE505CC}" srcOrd="0" destOrd="1" presId="urn:microsoft.com/office/officeart/2005/8/layout/default"/>
    <dgm:cxn modelId="{AE45D551-B999-4BA9-928A-0EAD63032571}" srcId="{36B94398-47FE-425C-90AF-C903BF6309AB}" destId="{04D1B427-91F4-4DB0-88B9-04AC94AC5379}" srcOrd="0" destOrd="0" parTransId="{0012EA92-010E-445E-8AD7-56EC30EABDA5}" sibTransId="{1308C312-07D9-4C2C-B141-31EB9A54AAAC}"/>
    <dgm:cxn modelId="{107E1C83-E2F0-4F73-8DD6-E12EEAFB5972}" type="presOf" srcId="{4AA14C97-C32C-47AA-8169-23CA8819864F}" destId="{6A097E9F-91B3-4884-8B10-088CDF87502A}" srcOrd="0" destOrd="0" presId="urn:microsoft.com/office/officeart/2005/8/layout/default"/>
    <dgm:cxn modelId="{8716BF5E-E356-43B6-AF95-FF6D927CF7B3}" srcId="{49DA3E65-4BAD-4C6A-ACDF-3300E0DEA039}" destId="{4ED63777-27EC-450E-92FB-EC83E1993211}" srcOrd="0" destOrd="0" parTransId="{56A1FB90-F90F-450F-9BBD-69D90C33A034}" sibTransId="{E25B31F4-0743-40C8-AECC-ED31DDF7B3FC}"/>
    <dgm:cxn modelId="{CE4A7DE4-215F-4BAA-9750-5C3681DF9229}" type="presOf" srcId="{423C1F5B-5196-4638-BEBB-0FBDC249D1D0}" destId="{EF16B4C9-5314-441A-AEE9-FFED0A47D35A}" srcOrd="0" destOrd="0" presId="urn:microsoft.com/office/officeart/2005/8/layout/default"/>
    <dgm:cxn modelId="{E83C5845-CE96-4223-ADFF-9F8766D4661D}" type="presOf" srcId="{177648CF-8416-4581-AE59-4E82CB09BC51}" destId="{6A097E9F-91B3-4884-8B10-088CDF87502A}" srcOrd="0" destOrd="1" presId="urn:microsoft.com/office/officeart/2005/8/layout/default"/>
    <dgm:cxn modelId="{52F3AFDB-6819-492D-85EC-6E2343FD491D}" type="presOf" srcId="{E798DAD4-CF03-48E7-9765-CE1DEA42A281}" destId="{2D58FD06-914E-40B9-9B3D-6CEE0EFE1EDF}" srcOrd="0" destOrd="1" presId="urn:microsoft.com/office/officeart/2005/8/layout/default"/>
    <dgm:cxn modelId="{B9EEDA9A-DCE9-41BC-9988-F3643580075C}" srcId="{789895E5-2C43-4BE3-87A4-03E973576241}" destId="{4AA14C97-C32C-47AA-8169-23CA8819864F}" srcOrd="3" destOrd="0" parTransId="{DEEA1D67-128F-4BD5-A38F-D5E0F3EABEB6}" sibTransId="{1E1F04E6-EAF6-4E57-9D82-C5B8F24480AA}"/>
    <dgm:cxn modelId="{7AFC2CF3-0DD9-49A1-8321-0C9A3AB12BBE}" type="presOf" srcId="{36B94398-47FE-425C-90AF-C903BF6309AB}" destId="{227B7C33-04E7-41E0-946C-CECE0358AAF5}" srcOrd="0" destOrd="0" presId="urn:microsoft.com/office/officeart/2005/8/layout/default"/>
    <dgm:cxn modelId="{B6E2ACD5-C9B8-4D40-ACAF-E5EB048763B3}" srcId="{789895E5-2C43-4BE3-87A4-03E973576241}" destId="{5B8CC3B0-90B6-4C59-81ED-FCB18770DC9F}" srcOrd="7" destOrd="0" parTransId="{7D2F1EC7-589A-4559-A6EC-216CF2DB01D0}" sibTransId="{0ADCDD3B-AEF9-4E3D-901A-003084A3635F}"/>
    <dgm:cxn modelId="{3B6ADF30-EF8E-4813-B2D9-4B62E165B21B}" srcId="{789895E5-2C43-4BE3-87A4-03E973576241}" destId="{36B94398-47FE-425C-90AF-C903BF6309AB}" srcOrd="6" destOrd="0" parTransId="{E6C332EE-B860-4210-918E-B832AFF0CC0C}" sibTransId="{71101BFA-5FD1-4769-A73B-B1D78433CC92}"/>
    <dgm:cxn modelId="{885FCD14-F691-447A-8B54-DBC5A1D0C842}" type="presOf" srcId="{4D760650-5928-422E-933C-1FC1BB188C0F}" destId="{5274002E-9432-403F-BED2-AD8C0F190EF6}" srcOrd="0" destOrd="0" presId="urn:microsoft.com/office/officeart/2005/8/layout/default"/>
    <dgm:cxn modelId="{1FE325A1-2F20-45FD-8923-5D0858EB09C3}" type="presOf" srcId="{87332155-6151-4DD5-B976-B0681E409259}" destId="{2D58FD06-914E-40B9-9B3D-6CEE0EFE1EDF}" srcOrd="0" destOrd="0" presId="urn:microsoft.com/office/officeart/2005/8/layout/default"/>
    <dgm:cxn modelId="{39C2926A-09B2-43A5-993A-EBC1CA8C77C2}" srcId="{789895E5-2C43-4BE3-87A4-03E973576241}" destId="{4D760650-5928-422E-933C-1FC1BB188C0F}" srcOrd="5" destOrd="0" parTransId="{493B1776-7EFE-4CD7-B277-3F8EC3D7D127}" sibTransId="{0909E52F-27DA-403C-A73D-544E859A4307}"/>
    <dgm:cxn modelId="{0EB85E29-CF26-465F-8C0F-614322B6D845}" type="presOf" srcId="{49DA3E65-4BAD-4C6A-ACDF-3300E0DEA039}" destId="{65CB2D81-823C-4F45-BFF4-FEC972EC9175}" srcOrd="0" destOrd="0" presId="urn:microsoft.com/office/officeart/2005/8/layout/default"/>
    <dgm:cxn modelId="{46E58B7B-204C-424B-AA22-D3F3A82201EB}" srcId="{4AA14C97-C32C-47AA-8169-23CA8819864F}" destId="{177648CF-8416-4581-AE59-4E82CB09BC51}" srcOrd="0" destOrd="0" parTransId="{7DD58FAC-F7A5-4289-A477-C8849BDAF559}" sibTransId="{B704118A-D424-45CC-B59F-64DA2930156B}"/>
    <dgm:cxn modelId="{C62EB215-50EF-4587-8C1B-949A021F3151}" type="presOf" srcId="{59E0F03B-ACC1-4C13-9A85-A2B3B8E81BFC}" destId="{EF16B4C9-5314-441A-AEE9-FFED0A47D35A}" srcOrd="0" destOrd="1" presId="urn:microsoft.com/office/officeart/2005/8/layout/default"/>
    <dgm:cxn modelId="{DF6E988D-C411-49D3-8478-B951828183FF}" type="presOf" srcId="{04D1B427-91F4-4DB0-88B9-04AC94AC5379}" destId="{227B7C33-04E7-41E0-946C-CECE0358AAF5}" srcOrd="0" destOrd="1" presId="urn:microsoft.com/office/officeart/2005/8/layout/default"/>
    <dgm:cxn modelId="{D0101C17-9684-4C46-8F86-C63EECB514F1}" srcId="{789895E5-2C43-4BE3-87A4-03E973576241}" destId="{87332155-6151-4DD5-B976-B0681E409259}" srcOrd="1" destOrd="0" parTransId="{63880FEC-F11F-4185-891F-11DFB43FE748}" sibTransId="{9A15253A-147D-4B99-A78E-B28812C60E97}"/>
    <dgm:cxn modelId="{8CD45431-B221-446A-9776-2F7A5393F278}" srcId="{90A87C4E-BC5D-4810-AA7A-FB9E8CF5441F}" destId="{343C4BEF-7FD5-4A8A-9887-9925FE2E76C9}" srcOrd="0" destOrd="0" parTransId="{959CA018-E945-4720-8695-7D72117E5C6B}" sibTransId="{73BC5770-EB19-4D14-B062-FCFBADCCA4F3}"/>
    <dgm:cxn modelId="{46C2CAE3-F772-41EF-BF49-9374951C37B2}" type="presOf" srcId="{5B8CC3B0-90B6-4C59-81ED-FCB18770DC9F}" destId="{8841601B-B006-40F2-89D2-B6942A262F05}" srcOrd="0" destOrd="0" presId="urn:microsoft.com/office/officeart/2005/8/layout/default"/>
    <dgm:cxn modelId="{B3EEBD11-5F4D-4A3B-978C-B1578FD34646}" srcId="{789895E5-2C43-4BE3-87A4-03E973576241}" destId="{49DA3E65-4BAD-4C6A-ACDF-3300E0DEA039}" srcOrd="4" destOrd="0" parTransId="{E6619068-9F64-42AD-8E60-44CBE23A8C53}" sibTransId="{DF3BB877-B8F9-4923-9D24-BD52310BC5B1}"/>
    <dgm:cxn modelId="{C5909EE9-DC91-47BD-9A99-8E00077DF658}" srcId="{789895E5-2C43-4BE3-87A4-03E973576241}" destId="{EB106A56-84FF-461A-932B-1A1315CC59B0}" srcOrd="8" destOrd="0" parTransId="{2CC10C36-2C21-4724-B0B4-41C1F7AE1D90}" sibTransId="{7B6A4471-A950-45FF-B12E-4B1769F72DD7}"/>
    <dgm:cxn modelId="{EC12050A-F0E2-4863-9F9D-BF1077749526}" type="presParOf" srcId="{A4291EAC-3B18-448C-96A1-8B0B887AD593}" destId="{82174E44-E4D7-4231-895B-DDD5FCE505CC}" srcOrd="0" destOrd="0" presId="urn:microsoft.com/office/officeart/2005/8/layout/default"/>
    <dgm:cxn modelId="{C8DAF79A-4AD8-4306-8B86-892322C91A62}" type="presParOf" srcId="{A4291EAC-3B18-448C-96A1-8B0B887AD593}" destId="{C3F47FBD-59E4-443C-AD56-144A74B87FC1}" srcOrd="1" destOrd="0" presId="urn:microsoft.com/office/officeart/2005/8/layout/default"/>
    <dgm:cxn modelId="{D5D26754-AC54-4EF7-929F-21C0E8AB921D}" type="presParOf" srcId="{A4291EAC-3B18-448C-96A1-8B0B887AD593}" destId="{2D58FD06-914E-40B9-9B3D-6CEE0EFE1EDF}" srcOrd="2" destOrd="0" presId="urn:microsoft.com/office/officeart/2005/8/layout/default"/>
    <dgm:cxn modelId="{649CA732-7329-4C58-B0D6-B4EDAF82F896}" type="presParOf" srcId="{A4291EAC-3B18-448C-96A1-8B0B887AD593}" destId="{AA43C4EC-089D-47E5-8300-61D21EDEE1F8}" srcOrd="3" destOrd="0" presId="urn:microsoft.com/office/officeart/2005/8/layout/default"/>
    <dgm:cxn modelId="{CEF3DA53-1FCD-4E84-BA9D-A2079E67AC7D}" type="presParOf" srcId="{A4291EAC-3B18-448C-96A1-8B0B887AD593}" destId="{EF16B4C9-5314-441A-AEE9-FFED0A47D35A}" srcOrd="4" destOrd="0" presId="urn:microsoft.com/office/officeart/2005/8/layout/default"/>
    <dgm:cxn modelId="{6238ED5C-627F-4F4E-8148-F58C0CB9B748}" type="presParOf" srcId="{A4291EAC-3B18-448C-96A1-8B0B887AD593}" destId="{DA37C549-A49D-4585-A663-CDADCFD5C9F6}" srcOrd="5" destOrd="0" presId="urn:microsoft.com/office/officeart/2005/8/layout/default"/>
    <dgm:cxn modelId="{C13E4647-79BB-425E-80E4-C2D939662DDE}" type="presParOf" srcId="{A4291EAC-3B18-448C-96A1-8B0B887AD593}" destId="{6A097E9F-91B3-4884-8B10-088CDF87502A}" srcOrd="6" destOrd="0" presId="urn:microsoft.com/office/officeart/2005/8/layout/default"/>
    <dgm:cxn modelId="{AE7BEE9D-AE31-452A-A282-83482E73BF96}" type="presParOf" srcId="{A4291EAC-3B18-448C-96A1-8B0B887AD593}" destId="{696C44B3-D413-4304-A884-E46C32595A2F}" srcOrd="7" destOrd="0" presId="urn:microsoft.com/office/officeart/2005/8/layout/default"/>
    <dgm:cxn modelId="{DD45DF8B-885C-40C7-8038-4BCAE4A35C9D}" type="presParOf" srcId="{A4291EAC-3B18-448C-96A1-8B0B887AD593}" destId="{65CB2D81-823C-4F45-BFF4-FEC972EC9175}" srcOrd="8" destOrd="0" presId="urn:microsoft.com/office/officeart/2005/8/layout/default"/>
    <dgm:cxn modelId="{8DFBA77A-E5FB-49E5-B720-303E2F77545A}" type="presParOf" srcId="{A4291EAC-3B18-448C-96A1-8B0B887AD593}" destId="{1CC816F8-21BB-4B67-BA47-36E57E587FE0}" srcOrd="9" destOrd="0" presId="urn:microsoft.com/office/officeart/2005/8/layout/default"/>
    <dgm:cxn modelId="{78636983-EA77-4D45-8561-4ACED7A35CD9}" type="presParOf" srcId="{A4291EAC-3B18-448C-96A1-8B0B887AD593}" destId="{5274002E-9432-403F-BED2-AD8C0F190EF6}" srcOrd="10" destOrd="0" presId="urn:microsoft.com/office/officeart/2005/8/layout/default"/>
    <dgm:cxn modelId="{C899CE2D-231E-437D-9826-E54097AE3E45}" type="presParOf" srcId="{A4291EAC-3B18-448C-96A1-8B0B887AD593}" destId="{031577C1-E12C-4667-9F6B-986E7BA56A03}" srcOrd="11" destOrd="0" presId="urn:microsoft.com/office/officeart/2005/8/layout/default"/>
    <dgm:cxn modelId="{40202FE9-3B59-42DF-AD46-D2B5BBA5AD94}" type="presParOf" srcId="{A4291EAC-3B18-448C-96A1-8B0B887AD593}" destId="{227B7C33-04E7-41E0-946C-CECE0358AAF5}" srcOrd="12" destOrd="0" presId="urn:microsoft.com/office/officeart/2005/8/layout/default"/>
    <dgm:cxn modelId="{080D8D6C-0842-48E0-B9DC-CEDC82A6D81C}" type="presParOf" srcId="{A4291EAC-3B18-448C-96A1-8B0B887AD593}" destId="{887DE12B-163E-4D9D-BB88-436A5634B806}" srcOrd="13" destOrd="0" presId="urn:microsoft.com/office/officeart/2005/8/layout/default"/>
    <dgm:cxn modelId="{2478DD4F-09A5-47F3-8A33-2FBCA1BA6B65}" type="presParOf" srcId="{A4291EAC-3B18-448C-96A1-8B0B887AD593}" destId="{8841601B-B006-40F2-89D2-B6942A262F05}" srcOrd="14" destOrd="0" presId="urn:microsoft.com/office/officeart/2005/8/layout/default"/>
    <dgm:cxn modelId="{52B3A781-B0C7-4502-B3CF-D6A417A24A75}" type="presParOf" srcId="{A4291EAC-3B18-448C-96A1-8B0B887AD593}" destId="{40A6DC5B-3814-4AFB-A400-98AD03D28D41}" srcOrd="15" destOrd="0" presId="urn:microsoft.com/office/officeart/2005/8/layout/default"/>
    <dgm:cxn modelId="{72DF2AED-7D31-4E8C-B167-CEAB6A2575B1}" type="presParOf" srcId="{A4291EAC-3B18-448C-96A1-8B0B887AD593}" destId="{83E62369-74BB-45CA-8685-62A7A183FC01}"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DF8198-A178-4A24-A32C-0AE6ABBD2452}">
      <dsp:nvSpPr>
        <dsp:cNvPr id="0" name=""/>
        <dsp:cNvSpPr/>
      </dsp:nvSpPr>
      <dsp:spPr>
        <a:xfrm>
          <a:off x="0" y="301642"/>
          <a:ext cx="6151562" cy="148297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a:lnSpc>
              <a:spcPct val="90000"/>
            </a:lnSpc>
            <a:spcBef>
              <a:spcPct val="0"/>
            </a:spcBef>
            <a:spcAft>
              <a:spcPct val="35000"/>
            </a:spcAft>
          </a:pPr>
          <a:r>
            <a:rPr lang="en-GB" sz="3900" kern="1200"/>
            <a:t>A Levels</a:t>
          </a:r>
          <a:endParaRPr lang="en-US" sz="3900" kern="1200"/>
        </a:p>
      </dsp:txBody>
      <dsp:txXfrm>
        <a:off x="72393" y="374035"/>
        <a:ext cx="6006776" cy="1338189"/>
      </dsp:txXfrm>
    </dsp:sp>
    <dsp:sp modelId="{1296EED1-CC57-4FC9-804E-1D5B3C637C37}">
      <dsp:nvSpPr>
        <dsp:cNvPr id="0" name=""/>
        <dsp:cNvSpPr/>
      </dsp:nvSpPr>
      <dsp:spPr>
        <a:xfrm>
          <a:off x="0" y="1896937"/>
          <a:ext cx="6151562" cy="1482975"/>
        </a:xfrm>
        <a:prstGeom prst="roundRect">
          <a:avLst/>
        </a:prstGeom>
        <a:solidFill>
          <a:schemeClr val="accent2">
            <a:hueOff val="-5175944"/>
            <a:satOff val="22930"/>
            <a:lumOff val="-843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a:lnSpc>
              <a:spcPct val="90000"/>
            </a:lnSpc>
            <a:spcBef>
              <a:spcPct val="0"/>
            </a:spcBef>
            <a:spcAft>
              <a:spcPct val="35000"/>
            </a:spcAft>
          </a:pPr>
          <a:r>
            <a:rPr lang="en-GB" sz="3900" kern="1200"/>
            <a:t>BTEC Level 3 </a:t>
          </a:r>
          <a:endParaRPr lang="en-US" sz="3900" kern="1200"/>
        </a:p>
      </dsp:txBody>
      <dsp:txXfrm>
        <a:off x="72393" y="1969330"/>
        <a:ext cx="6006776" cy="1338189"/>
      </dsp:txXfrm>
    </dsp:sp>
    <dsp:sp modelId="{F81B7ED9-344B-4F5D-9F5F-B296BFA23E0E}">
      <dsp:nvSpPr>
        <dsp:cNvPr id="0" name=""/>
        <dsp:cNvSpPr/>
      </dsp:nvSpPr>
      <dsp:spPr>
        <a:xfrm>
          <a:off x="0" y="3492232"/>
          <a:ext cx="6151562" cy="1482975"/>
        </a:xfrm>
        <a:prstGeom prst="roundRect">
          <a:avLst/>
        </a:prstGeom>
        <a:solidFill>
          <a:schemeClr val="accent2">
            <a:hueOff val="-10351888"/>
            <a:satOff val="45859"/>
            <a:lumOff val="-1686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a:lnSpc>
              <a:spcPct val="90000"/>
            </a:lnSpc>
            <a:spcBef>
              <a:spcPct val="0"/>
            </a:spcBef>
            <a:spcAft>
              <a:spcPct val="35000"/>
            </a:spcAft>
          </a:pPr>
          <a:r>
            <a:rPr lang="en-GB" sz="3900" kern="1200"/>
            <a:t>GCSE re-sits for English and Mathematics (if necessary)</a:t>
          </a:r>
          <a:endParaRPr lang="en-US" sz="3900" kern="1200"/>
        </a:p>
      </dsp:txBody>
      <dsp:txXfrm>
        <a:off x="72393" y="3564625"/>
        <a:ext cx="6006776" cy="13381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174E44-E4D7-4231-895B-DDD5FCE505CC}">
      <dsp:nvSpPr>
        <dsp:cNvPr id="0" name=""/>
        <dsp:cNvSpPr/>
      </dsp:nvSpPr>
      <dsp:spPr>
        <a:xfrm>
          <a:off x="0" y="716061"/>
          <a:ext cx="1922363" cy="115341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en-US" sz="1200" kern="1200"/>
            <a:t>Start</a:t>
          </a:r>
        </a:p>
        <a:p>
          <a:pPr marL="57150" lvl="1" indent="-57150" algn="l" defTabSz="400050">
            <a:lnSpc>
              <a:spcPct val="90000"/>
            </a:lnSpc>
            <a:spcBef>
              <a:spcPct val="0"/>
            </a:spcBef>
            <a:spcAft>
              <a:spcPct val="15000"/>
            </a:spcAft>
            <a:buChar char="••"/>
          </a:pPr>
          <a:r>
            <a:rPr lang="en-US" sz="900" kern="1200"/>
            <a:t>Start to get prepared for 6th form now, with extra time on your hands, you can get ahead of the game for next year…</a:t>
          </a:r>
        </a:p>
      </dsp:txBody>
      <dsp:txXfrm>
        <a:off x="0" y="716061"/>
        <a:ext cx="1922363" cy="1153418"/>
      </dsp:txXfrm>
    </dsp:sp>
    <dsp:sp modelId="{2D58FD06-914E-40B9-9B3D-6CEE0EFE1EDF}">
      <dsp:nvSpPr>
        <dsp:cNvPr id="0" name=""/>
        <dsp:cNvSpPr/>
      </dsp:nvSpPr>
      <dsp:spPr>
        <a:xfrm>
          <a:off x="2114599" y="716061"/>
          <a:ext cx="1922363" cy="1153418"/>
        </a:xfrm>
        <a:prstGeom prst="rect">
          <a:avLst/>
        </a:prstGeom>
        <a:solidFill>
          <a:schemeClr val="accent2">
            <a:hueOff val="-1293986"/>
            <a:satOff val="5732"/>
            <a:lumOff val="-2108"/>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en-US" sz="1200" kern="1200" dirty="0"/>
            <a:t>Organise</a:t>
          </a:r>
        </a:p>
        <a:p>
          <a:pPr marL="57150" lvl="1" indent="-57150" algn="l" defTabSz="400050">
            <a:lnSpc>
              <a:spcPct val="90000"/>
            </a:lnSpc>
            <a:spcBef>
              <a:spcPct val="0"/>
            </a:spcBef>
            <a:spcAft>
              <a:spcPct val="15000"/>
            </a:spcAft>
            <a:buChar char="••"/>
          </a:pPr>
          <a:r>
            <a:rPr lang="en-US" sz="900" kern="1200" dirty="0"/>
            <a:t>Get organised – use a planner, set goals, record deadlines, details of exam board..</a:t>
          </a:r>
        </a:p>
      </dsp:txBody>
      <dsp:txXfrm>
        <a:off x="2114599" y="716061"/>
        <a:ext cx="1922363" cy="1153418"/>
      </dsp:txXfrm>
    </dsp:sp>
    <dsp:sp modelId="{EF16B4C9-5314-441A-AEE9-FFED0A47D35A}">
      <dsp:nvSpPr>
        <dsp:cNvPr id="0" name=""/>
        <dsp:cNvSpPr/>
      </dsp:nvSpPr>
      <dsp:spPr>
        <a:xfrm>
          <a:off x="4229199" y="716061"/>
          <a:ext cx="1922363" cy="1153418"/>
        </a:xfrm>
        <a:prstGeom prst="rect">
          <a:avLst/>
        </a:prstGeom>
        <a:solidFill>
          <a:schemeClr val="accent2">
            <a:hueOff val="-2587972"/>
            <a:satOff val="11465"/>
            <a:lumOff val="-421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en-US" sz="1200" kern="1200" dirty="0"/>
            <a:t>Schedule</a:t>
          </a:r>
        </a:p>
        <a:p>
          <a:pPr marL="57150" lvl="1" indent="-57150" algn="l" defTabSz="400050">
            <a:lnSpc>
              <a:spcPct val="90000"/>
            </a:lnSpc>
            <a:spcBef>
              <a:spcPct val="0"/>
            </a:spcBef>
            <a:spcAft>
              <a:spcPct val="15000"/>
            </a:spcAft>
            <a:buChar char="••"/>
          </a:pPr>
          <a:r>
            <a:rPr lang="en-US" sz="900" kern="1200" dirty="0"/>
            <a:t>Work to a schedule – Little and often, don’t leave things until the last minute, rushed work is often incomplete and inferior in quality</a:t>
          </a:r>
        </a:p>
      </dsp:txBody>
      <dsp:txXfrm>
        <a:off x="4229199" y="716061"/>
        <a:ext cx="1922363" cy="1153418"/>
      </dsp:txXfrm>
    </dsp:sp>
    <dsp:sp modelId="{6A097E9F-91B3-4884-8B10-088CDF87502A}">
      <dsp:nvSpPr>
        <dsp:cNvPr id="0" name=""/>
        <dsp:cNvSpPr/>
      </dsp:nvSpPr>
      <dsp:spPr>
        <a:xfrm>
          <a:off x="0" y="2061715"/>
          <a:ext cx="1922363" cy="1153418"/>
        </a:xfrm>
        <a:prstGeom prst="rect">
          <a:avLst/>
        </a:prstGeom>
        <a:solidFill>
          <a:schemeClr val="accent2">
            <a:hueOff val="-3881958"/>
            <a:satOff val="17197"/>
            <a:lumOff val="-632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en-US" sz="1200" kern="1200" dirty="0"/>
            <a:t>Environment</a:t>
          </a:r>
        </a:p>
        <a:p>
          <a:pPr marL="57150" lvl="1" indent="-57150" algn="l" defTabSz="400050">
            <a:lnSpc>
              <a:spcPct val="90000"/>
            </a:lnSpc>
            <a:spcBef>
              <a:spcPct val="0"/>
            </a:spcBef>
            <a:spcAft>
              <a:spcPct val="15000"/>
            </a:spcAft>
            <a:buChar char="••"/>
          </a:pPr>
          <a:r>
            <a:rPr lang="en-US" sz="900" kern="1200"/>
            <a:t>Work in a studious environment – away from distractions of the TV, smart phones and other devices</a:t>
          </a:r>
        </a:p>
      </dsp:txBody>
      <dsp:txXfrm>
        <a:off x="0" y="2061715"/>
        <a:ext cx="1922363" cy="1153418"/>
      </dsp:txXfrm>
    </dsp:sp>
    <dsp:sp modelId="{65CB2D81-823C-4F45-BFF4-FEC972EC9175}">
      <dsp:nvSpPr>
        <dsp:cNvPr id="0" name=""/>
        <dsp:cNvSpPr/>
      </dsp:nvSpPr>
      <dsp:spPr>
        <a:xfrm>
          <a:off x="2114599" y="2061715"/>
          <a:ext cx="1922363" cy="1153418"/>
        </a:xfrm>
        <a:prstGeom prst="rect">
          <a:avLst/>
        </a:prstGeom>
        <a:solidFill>
          <a:schemeClr val="accent2">
            <a:hueOff val="-5175944"/>
            <a:satOff val="22930"/>
            <a:lumOff val="-843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en-US" sz="1200" kern="1200" dirty="0"/>
            <a:t>Help!</a:t>
          </a:r>
        </a:p>
        <a:p>
          <a:pPr marL="57150" lvl="1" indent="-57150" algn="l" defTabSz="400050">
            <a:lnSpc>
              <a:spcPct val="90000"/>
            </a:lnSpc>
            <a:spcBef>
              <a:spcPct val="0"/>
            </a:spcBef>
            <a:spcAft>
              <a:spcPct val="15000"/>
            </a:spcAft>
            <a:buChar char="••"/>
          </a:pPr>
          <a:r>
            <a:rPr lang="en-US" sz="900" kern="1200"/>
            <a:t>Ask for help when needed – Don’t pretend you understand when you do not, don’t suffer in silence!</a:t>
          </a:r>
        </a:p>
      </dsp:txBody>
      <dsp:txXfrm>
        <a:off x="2114599" y="2061715"/>
        <a:ext cx="1922363" cy="1153418"/>
      </dsp:txXfrm>
    </dsp:sp>
    <dsp:sp modelId="{5274002E-9432-403F-BED2-AD8C0F190EF6}">
      <dsp:nvSpPr>
        <dsp:cNvPr id="0" name=""/>
        <dsp:cNvSpPr/>
      </dsp:nvSpPr>
      <dsp:spPr>
        <a:xfrm>
          <a:off x="4229199" y="2061715"/>
          <a:ext cx="1922363" cy="1153418"/>
        </a:xfrm>
        <a:prstGeom prst="rect">
          <a:avLst/>
        </a:prstGeom>
        <a:solidFill>
          <a:schemeClr val="accent2">
            <a:hueOff val="-6469930"/>
            <a:satOff val="28662"/>
            <a:lumOff val="-1054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en-US" sz="1200" kern="1200" dirty="0"/>
            <a:t>Resources</a:t>
          </a:r>
        </a:p>
        <a:p>
          <a:pPr marL="57150" lvl="1" indent="-57150" algn="l" defTabSz="400050">
            <a:lnSpc>
              <a:spcPct val="90000"/>
            </a:lnSpc>
            <a:spcBef>
              <a:spcPct val="0"/>
            </a:spcBef>
            <a:spcAft>
              <a:spcPct val="15000"/>
            </a:spcAft>
            <a:buChar char="••"/>
          </a:pPr>
          <a:r>
            <a:rPr lang="en-US" sz="900" kern="1200"/>
            <a:t>Use all available resources to you – teachers; textbooks; libraries; fellow students; the internet…</a:t>
          </a:r>
        </a:p>
      </dsp:txBody>
      <dsp:txXfrm>
        <a:off x="4229199" y="2061715"/>
        <a:ext cx="1922363" cy="1153418"/>
      </dsp:txXfrm>
    </dsp:sp>
    <dsp:sp modelId="{227B7C33-04E7-41E0-946C-CECE0358AAF5}">
      <dsp:nvSpPr>
        <dsp:cNvPr id="0" name=""/>
        <dsp:cNvSpPr/>
      </dsp:nvSpPr>
      <dsp:spPr>
        <a:xfrm>
          <a:off x="0" y="3407370"/>
          <a:ext cx="1922363" cy="1153418"/>
        </a:xfrm>
        <a:prstGeom prst="rect">
          <a:avLst/>
        </a:prstGeom>
        <a:solidFill>
          <a:schemeClr val="accent2">
            <a:hueOff val="-7763915"/>
            <a:satOff val="34394"/>
            <a:lumOff val="-12648"/>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en-US" sz="1200" kern="1200" dirty="0"/>
            <a:t>Set goals</a:t>
          </a:r>
        </a:p>
        <a:p>
          <a:pPr marL="57150" lvl="1" indent="-57150" algn="l" defTabSz="400050">
            <a:lnSpc>
              <a:spcPct val="90000"/>
            </a:lnSpc>
            <a:spcBef>
              <a:spcPct val="0"/>
            </a:spcBef>
            <a:spcAft>
              <a:spcPct val="15000"/>
            </a:spcAft>
            <a:buChar char="••"/>
          </a:pPr>
          <a:r>
            <a:rPr lang="en-US" sz="900" kern="1200"/>
            <a:t>Motivate yourself with goal setting – on a micro scale...watching your favourite Tv programme after an hours work of revision, on a larger scale, a university offer</a:t>
          </a:r>
        </a:p>
      </dsp:txBody>
      <dsp:txXfrm>
        <a:off x="0" y="3407370"/>
        <a:ext cx="1922363" cy="1153418"/>
      </dsp:txXfrm>
    </dsp:sp>
    <dsp:sp modelId="{8841601B-B006-40F2-89D2-B6942A262F05}">
      <dsp:nvSpPr>
        <dsp:cNvPr id="0" name=""/>
        <dsp:cNvSpPr/>
      </dsp:nvSpPr>
      <dsp:spPr>
        <a:xfrm>
          <a:off x="2114599" y="3407370"/>
          <a:ext cx="1922363" cy="1153418"/>
        </a:xfrm>
        <a:prstGeom prst="rect">
          <a:avLst/>
        </a:prstGeom>
        <a:solidFill>
          <a:schemeClr val="accent2">
            <a:hueOff val="-9057902"/>
            <a:satOff val="40127"/>
            <a:lumOff val="-1475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en-US" sz="1200" kern="1200" dirty="0"/>
            <a:t>Dictionary</a:t>
          </a:r>
        </a:p>
        <a:p>
          <a:pPr marL="57150" lvl="1" indent="-57150" algn="l" defTabSz="400050">
            <a:lnSpc>
              <a:spcPct val="90000"/>
            </a:lnSpc>
            <a:spcBef>
              <a:spcPct val="0"/>
            </a:spcBef>
            <a:spcAft>
              <a:spcPct val="15000"/>
            </a:spcAft>
            <a:buChar char="••"/>
          </a:pPr>
          <a:r>
            <a:rPr lang="en-US" sz="900" kern="1200"/>
            <a:t>Get a dictionary – exam boards will now penalise for poor spelling and poor grammar</a:t>
          </a:r>
        </a:p>
      </dsp:txBody>
      <dsp:txXfrm>
        <a:off x="2114599" y="3407370"/>
        <a:ext cx="1922363" cy="1153418"/>
      </dsp:txXfrm>
    </dsp:sp>
    <dsp:sp modelId="{83E62369-74BB-45CA-8685-62A7A183FC01}">
      <dsp:nvSpPr>
        <dsp:cNvPr id="0" name=""/>
        <dsp:cNvSpPr/>
      </dsp:nvSpPr>
      <dsp:spPr>
        <a:xfrm>
          <a:off x="4229199" y="3407370"/>
          <a:ext cx="1922363" cy="1153418"/>
        </a:xfrm>
        <a:prstGeom prst="rect">
          <a:avLst/>
        </a:prstGeom>
        <a:solidFill>
          <a:schemeClr val="accent2">
            <a:hueOff val="-10351888"/>
            <a:satOff val="45859"/>
            <a:lumOff val="-1686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en-US" sz="1200" kern="1200"/>
            <a:t>Read</a:t>
          </a:r>
        </a:p>
        <a:p>
          <a:pPr marL="57150" lvl="1" indent="-57150" algn="l" defTabSz="400050">
            <a:lnSpc>
              <a:spcPct val="90000"/>
            </a:lnSpc>
            <a:spcBef>
              <a:spcPct val="0"/>
            </a:spcBef>
            <a:spcAft>
              <a:spcPct val="15000"/>
            </a:spcAft>
            <a:buChar char="••"/>
          </a:pPr>
          <a:r>
            <a:rPr lang="en-US" sz="900" kern="1200"/>
            <a:t>Read, read, read – this should be a core activity, you are faced with three challenges, the volume of reading, the complexity of the material you will need to read, and retaining the information you have read. </a:t>
          </a:r>
        </a:p>
      </dsp:txBody>
      <dsp:txXfrm>
        <a:off x="4229199" y="3407370"/>
        <a:ext cx="1922363" cy="115341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8E18257-A726-4B4F-8329-9949E8C77F04}" type="datetimeFigureOut">
              <a:rPr lang="en-GB" smtClean="0"/>
              <a:t>10/05/2020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FDF1453-4F52-4DE9-B976-D9588310728E}" type="slidenum">
              <a:rPr lang="en-GB" smtClean="0"/>
              <a:t>‹#›</a:t>
            </a:fld>
            <a:endParaRPr lang="en-GB"/>
          </a:p>
        </p:txBody>
      </p:sp>
    </p:spTree>
    <p:extLst>
      <p:ext uri="{BB962C8B-B14F-4D97-AF65-F5344CB8AC3E}">
        <p14:creationId xmlns:p14="http://schemas.microsoft.com/office/powerpoint/2010/main" val="97767305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E18257-A726-4B4F-8329-9949E8C77F04}"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DF1453-4F52-4DE9-B976-D9588310728E}" type="slidenum">
              <a:rPr lang="en-GB" smtClean="0"/>
              <a:t>‹#›</a:t>
            </a:fld>
            <a:endParaRPr lang="en-GB"/>
          </a:p>
        </p:txBody>
      </p:sp>
    </p:spTree>
    <p:extLst>
      <p:ext uri="{BB962C8B-B14F-4D97-AF65-F5344CB8AC3E}">
        <p14:creationId xmlns:p14="http://schemas.microsoft.com/office/powerpoint/2010/main" val="4274644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E18257-A726-4B4F-8329-9949E8C77F04}"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DF1453-4F52-4DE9-B976-D9588310728E}" type="slidenum">
              <a:rPr lang="en-GB" smtClean="0"/>
              <a:t>‹#›</a:t>
            </a:fld>
            <a:endParaRPr lang="en-GB"/>
          </a:p>
        </p:txBody>
      </p:sp>
    </p:spTree>
    <p:extLst>
      <p:ext uri="{BB962C8B-B14F-4D97-AF65-F5344CB8AC3E}">
        <p14:creationId xmlns:p14="http://schemas.microsoft.com/office/powerpoint/2010/main" val="1469054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8E18257-A726-4B4F-8329-9949E8C77F04}" type="datetimeFigureOut">
              <a:rPr lang="en-GB" smtClean="0"/>
              <a:t>10/05/2020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FDF1453-4F52-4DE9-B976-D9588310728E}" type="slidenum">
              <a:rPr lang="en-GB" smtClean="0"/>
              <a:t>‹#›</a:t>
            </a:fld>
            <a:endParaRPr lang="en-GB"/>
          </a:p>
        </p:txBody>
      </p:sp>
    </p:spTree>
    <p:extLst>
      <p:ext uri="{BB962C8B-B14F-4D97-AF65-F5344CB8AC3E}">
        <p14:creationId xmlns:p14="http://schemas.microsoft.com/office/powerpoint/2010/main" val="2214174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B8E18257-A726-4B4F-8329-9949E8C77F04}" type="datetimeFigureOut">
              <a:rPr lang="en-GB" smtClean="0"/>
              <a:t>10/05/2020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FDF1453-4F52-4DE9-B976-D9588310728E}" type="slidenum">
              <a:rPr lang="en-GB" smtClean="0"/>
              <a:t>‹#›</a:t>
            </a:fld>
            <a:endParaRPr lang="en-GB"/>
          </a:p>
        </p:txBody>
      </p:sp>
    </p:spTree>
    <p:extLst>
      <p:ext uri="{BB962C8B-B14F-4D97-AF65-F5344CB8AC3E}">
        <p14:creationId xmlns:p14="http://schemas.microsoft.com/office/powerpoint/2010/main" val="154610943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8E18257-A726-4B4F-8329-9949E8C77F04}" type="datetimeFigureOut">
              <a:rPr lang="en-GB" smtClean="0"/>
              <a:t>10/05/2020</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0FDF1453-4F52-4DE9-B976-D9588310728E}" type="slidenum">
              <a:rPr lang="en-GB" smtClean="0"/>
              <a:t>‹#›</a:t>
            </a:fld>
            <a:endParaRPr lang="en-GB"/>
          </a:p>
        </p:txBody>
      </p:sp>
    </p:spTree>
    <p:extLst>
      <p:ext uri="{BB962C8B-B14F-4D97-AF65-F5344CB8AC3E}">
        <p14:creationId xmlns:p14="http://schemas.microsoft.com/office/powerpoint/2010/main" val="1745279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B8E18257-A726-4B4F-8329-9949E8C77F04}" type="datetimeFigureOut">
              <a:rPr lang="en-GB" smtClean="0"/>
              <a:t>10/05/2020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FDF1453-4F52-4DE9-B976-D9588310728E}" type="slidenum">
              <a:rPr lang="en-GB" smtClean="0"/>
              <a:t>‹#›</a:t>
            </a:fld>
            <a:endParaRPr lang="en-GB"/>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84266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8E18257-A726-4B4F-8329-9949E8C77F04}" type="datetimeFigureOut">
              <a:rPr lang="en-GB" smtClean="0"/>
              <a:t>10/05/2020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FDF1453-4F52-4DE9-B976-D9588310728E}" type="slidenum">
              <a:rPr lang="en-GB" smtClean="0"/>
              <a:t>‹#›</a:t>
            </a:fld>
            <a:endParaRPr lang="en-GB"/>
          </a:p>
        </p:txBody>
      </p:sp>
    </p:spTree>
    <p:extLst>
      <p:ext uri="{BB962C8B-B14F-4D97-AF65-F5344CB8AC3E}">
        <p14:creationId xmlns:p14="http://schemas.microsoft.com/office/powerpoint/2010/main" val="2356130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E18257-A726-4B4F-8329-9949E8C77F04}" type="datetimeFigureOut">
              <a:rPr lang="en-GB" smtClean="0"/>
              <a:t>10/05/2020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FDF1453-4F52-4DE9-B976-D9588310728E}" type="slidenum">
              <a:rPr lang="en-GB" smtClean="0"/>
              <a:t>‹#›</a:t>
            </a:fld>
            <a:endParaRPr lang="en-GB"/>
          </a:p>
        </p:txBody>
      </p:sp>
    </p:spTree>
    <p:extLst>
      <p:ext uri="{BB962C8B-B14F-4D97-AF65-F5344CB8AC3E}">
        <p14:creationId xmlns:p14="http://schemas.microsoft.com/office/powerpoint/2010/main" val="3087757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B8E18257-A726-4B4F-8329-9949E8C77F04}" type="datetimeFigureOut">
              <a:rPr lang="en-GB" smtClean="0"/>
              <a:t>10/05/2020</a:t>
            </a:fld>
            <a:endParaRPr lang="en-GB"/>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GB"/>
          </a:p>
        </p:txBody>
      </p:sp>
      <p:sp>
        <p:nvSpPr>
          <p:cNvPr id="11" name="Slide Number Placeholder 10"/>
          <p:cNvSpPr>
            <a:spLocks noGrp="1"/>
          </p:cNvSpPr>
          <p:nvPr>
            <p:ph type="sldNum" sz="quarter" idx="12"/>
          </p:nvPr>
        </p:nvSpPr>
        <p:spPr/>
        <p:txBody>
          <a:bodyPr/>
          <a:lstStyle/>
          <a:p>
            <a:fld id="{0FDF1453-4F52-4DE9-B976-D9588310728E}" type="slidenum">
              <a:rPr lang="en-GB" smtClean="0"/>
              <a:t>‹#›</a:t>
            </a:fld>
            <a:endParaRPr lang="en-GB"/>
          </a:p>
        </p:txBody>
      </p:sp>
    </p:spTree>
    <p:extLst>
      <p:ext uri="{BB962C8B-B14F-4D97-AF65-F5344CB8AC3E}">
        <p14:creationId xmlns:p14="http://schemas.microsoft.com/office/powerpoint/2010/main" val="3526939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8E18257-A726-4B4F-8329-9949E8C77F04}" type="datetimeFigureOut">
              <a:rPr lang="en-GB" smtClean="0"/>
              <a:t>10/05/2020</a:t>
            </a:fld>
            <a:endParaRPr lang="en-GB"/>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GB"/>
          </a:p>
        </p:txBody>
      </p:sp>
      <p:sp>
        <p:nvSpPr>
          <p:cNvPr id="10" name="Slide Number Placeholder 9"/>
          <p:cNvSpPr>
            <a:spLocks noGrp="1"/>
          </p:cNvSpPr>
          <p:nvPr>
            <p:ph type="sldNum" sz="quarter" idx="12"/>
          </p:nvPr>
        </p:nvSpPr>
        <p:spPr/>
        <p:txBody>
          <a:bodyPr/>
          <a:lstStyle/>
          <a:p>
            <a:fld id="{0FDF1453-4F52-4DE9-B976-D9588310728E}" type="slidenum">
              <a:rPr lang="en-GB" smtClean="0"/>
              <a:t>‹#›</a:t>
            </a:fld>
            <a:endParaRPr lang="en-GB"/>
          </a:p>
        </p:txBody>
      </p:sp>
    </p:spTree>
    <p:extLst>
      <p:ext uri="{BB962C8B-B14F-4D97-AF65-F5344CB8AC3E}">
        <p14:creationId xmlns:p14="http://schemas.microsoft.com/office/powerpoint/2010/main" val="1561196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8E18257-A726-4B4F-8329-9949E8C77F04}" type="datetimeFigureOut">
              <a:rPr lang="en-GB" smtClean="0"/>
              <a:t>10/05/2020</a:t>
            </a:fld>
            <a:endParaRPr lang="en-GB"/>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GB"/>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0FDF1453-4F52-4DE9-B976-D9588310728E}" type="slidenum">
              <a:rPr lang="en-GB" smtClean="0"/>
              <a:t>‹#›</a:t>
            </a:fld>
            <a:endParaRPr lang="en-GB"/>
          </a:p>
        </p:txBody>
      </p:sp>
    </p:spTree>
    <p:extLst>
      <p:ext uri="{BB962C8B-B14F-4D97-AF65-F5344CB8AC3E}">
        <p14:creationId xmlns:p14="http://schemas.microsoft.com/office/powerpoint/2010/main" val="40113739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hyperlink" Target="https://poolhayes.attrust.org.uk/sixth-form-prospectu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2AD7556-C90D-4946-8E4E-1E79D5B3D2F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BB0CC56-54B2-4AE0-87C5-296E78A028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42815"/>
            <a:ext cx="12192000" cy="261518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9D9DD5-0BE5-41C9-8572-93A453276CCA}"/>
              </a:ext>
            </a:extLst>
          </p:cNvPr>
          <p:cNvSpPr>
            <a:spLocks noGrp="1"/>
          </p:cNvSpPr>
          <p:nvPr>
            <p:ph type="ctrTitle"/>
          </p:nvPr>
        </p:nvSpPr>
        <p:spPr>
          <a:xfrm>
            <a:off x="1600200" y="3418891"/>
            <a:ext cx="8991600" cy="1645920"/>
          </a:xfrm>
        </p:spPr>
        <p:txBody>
          <a:bodyPr>
            <a:normAutofit/>
          </a:bodyPr>
          <a:lstStyle/>
          <a:p>
            <a:r>
              <a:rPr lang="en-GB" dirty="0"/>
              <a:t>Year 11 into post 16</a:t>
            </a:r>
          </a:p>
        </p:txBody>
      </p:sp>
      <p:sp>
        <p:nvSpPr>
          <p:cNvPr id="3" name="Subtitle 2">
            <a:extLst>
              <a:ext uri="{FF2B5EF4-FFF2-40B4-BE49-F238E27FC236}">
                <a16:creationId xmlns:a16="http://schemas.microsoft.com/office/drawing/2014/main" id="{B9FE8AD4-17CF-49FD-8953-59FF880414D1}"/>
              </a:ext>
            </a:extLst>
          </p:cNvPr>
          <p:cNvSpPr>
            <a:spLocks noGrp="1"/>
          </p:cNvSpPr>
          <p:nvPr>
            <p:ph type="subTitle" idx="1"/>
          </p:nvPr>
        </p:nvSpPr>
        <p:spPr>
          <a:xfrm>
            <a:off x="4485836" y="5190370"/>
            <a:ext cx="2821235" cy="429242"/>
          </a:xfrm>
        </p:spPr>
        <p:txBody>
          <a:bodyPr>
            <a:normAutofit/>
          </a:bodyPr>
          <a:lstStyle/>
          <a:p>
            <a:pPr>
              <a:lnSpc>
                <a:spcPct val="90000"/>
              </a:lnSpc>
            </a:pPr>
            <a:r>
              <a:rPr lang="en-GB" sz="2400" dirty="0">
                <a:solidFill>
                  <a:srgbClr val="FFFFFF"/>
                </a:solidFill>
              </a:rPr>
              <a:t>Miss </a:t>
            </a:r>
            <a:r>
              <a:rPr lang="en-GB" sz="2400" dirty="0" err="1">
                <a:solidFill>
                  <a:srgbClr val="FFFFFF"/>
                </a:solidFill>
              </a:rPr>
              <a:t>Sarginson</a:t>
            </a:r>
            <a:r>
              <a:rPr lang="en-GB" sz="2400" dirty="0">
                <a:solidFill>
                  <a:srgbClr val="FFFFFF"/>
                </a:solidFill>
              </a:rPr>
              <a:t> </a:t>
            </a:r>
          </a:p>
        </p:txBody>
      </p:sp>
      <p:pic>
        <p:nvPicPr>
          <p:cNvPr id="4" name="Picture 3">
            <a:extLst>
              <a:ext uri="{FF2B5EF4-FFF2-40B4-BE49-F238E27FC236}">
                <a16:creationId xmlns:a16="http://schemas.microsoft.com/office/drawing/2014/main" id="{6F4FCCA9-B649-49E5-B69B-71645451C476}"/>
              </a:ext>
            </a:extLst>
          </p:cNvPr>
          <p:cNvPicPr>
            <a:picLocks noChangeAspect="1"/>
          </p:cNvPicPr>
          <p:nvPr/>
        </p:nvPicPr>
        <p:blipFill>
          <a:blip r:embed="rId2"/>
          <a:stretch>
            <a:fillRect/>
          </a:stretch>
        </p:blipFill>
        <p:spPr>
          <a:xfrm>
            <a:off x="285670" y="384666"/>
            <a:ext cx="4819048" cy="2143589"/>
          </a:xfrm>
          <a:prstGeom prst="rect">
            <a:avLst/>
          </a:prstGeom>
        </p:spPr>
      </p:pic>
      <p:pic>
        <p:nvPicPr>
          <p:cNvPr id="6" name="Picture 5">
            <a:extLst>
              <a:ext uri="{FF2B5EF4-FFF2-40B4-BE49-F238E27FC236}">
                <a16:creationId xmlns:a16="http://schemas.microsoft.com/office/drawing/2014/main" id="{9B36FAF8-5A6B-4159-A928-1FD121E1BBA0}"/>
              </a:ext>
            </a:extLst>
          </p:cNvPr>
          <p:cNvPicPr>
            <a:picLocks noChangeAspect="1"/>
          </p:cNvPicPr>
          <p:nvPr/>
        </p:nvPicPr>
        <p:blipFill>
          <a:blip r:embed="rId3"/>
          <a:stretch>
            <a:fillRect/>
          </a:stretch>
        </p:blipFill>
        <p:spPr>
          <a:xfrm>
            <a:off x="7194452" y="139786"/>
            <a:ext cx="4003431" cy="2321757"/>
          </a:xfrm>
          <a:prstGeom prst="rect">
            <a:avLst/>
          </a:prstGeom>
        </p:spPr>
      </p:pic>
      <p:sp>
        <p:nvSpPr>
          <p:cNvPr id="7" name="Speech Bubble: Oval 6">
            <a:extLst>
              <a:ext uri="{FF2B5EF4-FFF2-40B4-BE49-F238E27FC236}">
                <a16:creationId xmlns:a16="http://schemas.microsoft.com/office/drawing/2014/main" id="{367C1839-9DF7-435B-8B50-1F2D466F2E9F}"/>
              </a:ext>
            </a:extLst>
          </p:cNvPr>
          <p:cNvSpPr/>
          <p:nvPr/>
        </p:nvSpPr>
        <p:spPr>
          <a:xfrm>
            <a:off x="7148223" y="5190370"/>
            <a:ext cx="3685735" cy="1336430"/>
          </a:xfrm>
          <a:prstGeom prst="wedgeEllipseCallout">
            <a:avLst>
              <a:gd name="adj1" fmla="val -63979"/>
              <a:gd name="adj2" fmla="val 4068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Hi Year 11! I hope you are all well in these very bizarre times, stay in and stay safe please…</a:t>
            </a:r>
          </a:p>
        </p:txBody>
      </p:sp>
      <p:pic>
        <p:nvPicPr>
          <p:cNvPr id="8" name="Picture 7">
            <a:extLst>
              <a:ext uri="{FF2B5EF4-FFF2-40B4-BE49-F238E27FC236}">
                <a16:creationId xmlns:a16="http://schemas.microsoft.com/office/drawing/2014/main" id="{1BE25A10-6EE4-4991-B18C-FE221BC6F201}"/>
              </a:ext>
            </a:extLst>
          </p:cNvPr>
          <p:cNvPicPr>
            <a:picLocks noChangeAspect="1"/>
          </p:cNvPicPr>
          <p:nvPr/>
        </p:nvPicPr>
        <p:blipFill>
          <a:blip r:embed="rId4"/>
          <a:stretch>
            <a:fillRect/>
          </a:stretch>
        </p:blipFill>
        <p:spPr>
          <a:xfrm>
            <a:off x="5554796" y="5716335"/>
            <a:ext cx="683314" cy="819977"/>
          </a:xfrm>
          <a:prstGeom prst="rect">
            <a:avLst/>
          </a:prstGeom>
        </p:spPr>
      </p:pic>
    </p:spTree>
    <p:extLst>
      <p:ext uri="{BB962C8B-B14F-4D97-AF65-F5344CB8AC3E}">
        <p14:creationId xmlns:p14="http://schemas.microsoft.com/office/powerpoint/2010/main" val="366898010"/>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58B8B-2F76-49E7-8509-054877B49C1C}"/>
              </a:ext>
            </a:extLst>
          </p:cNvPr>
          <p:cNvSpPr>
            <a:spLocks noGrp="1"/>
          </p:cNvSpPr>
          <p:nvPr>
            <p:ph type="title"/>
          </p:nvPr>
        </p:nvSpPr>
        <p:spPr/>
        <p:txBody>
          <a:bodyPr/>
          <a:lstStyle/>
          <a:p>
            <a:r>
              <a:rPr lang="en-GB" dirty="0"/>
              <a:t>Just in case - No plans for September?</a:t>
            </a:r>
          </a:p>
        </p:txBody>
      </p:sp>
      <p:sp>
        <p:nvSpPr>
          <p:cNvPr id="3" name="Content Placeholder 2">
            <a:extLst>
              <a:ext uri="{FF2B5EF4-FFF2-40B4-BE49-F238E27FC236}">
                <a16:creationId xmlns:a16="http://schemas.microsoft.com/office/drawing/2014/main" id="{4D7CA90A-7EA2-42C6-AC24-BA559168C25B}"/>
              </a:ext>
            </a:extLst>
          </p:cNvPr>
          <p:cNvSpPr>
            <a:spLocks noGrp="1"/>
          </p:cNvSpPr>
          <p:nvPr>
            <p:ph idx="1"/>
          </p:nvPr>
        </p:nvSpPr>
        <p:spPr/>
        <p:txBody>
          <a:bodyPr/>
          <a:lstStyle/>
          <a:p>
            <a:r>
              <a:rPr lang="en-GB" dirty="0"/>
              <a:t>Colleges and 6</a:t>
            </a:r>
            <a:r>
              <a:rPr lang="en-GB" baseline="30000" dirty="0"/>
              <a:t>th</a:t>
            </a:r>
            <a:r>
              <a:rPr lang="en-GB" dirty="0"/>
              <a:t> forms are still accepting applications</a:t>
            </a:r>
          </a:p>
          <a:p>
            <a:r>
              <a:rPr lang="en-GB" dirty="0"/>
              <a:t>There are people still working behind the scenes to get places organised for September, 2020</a:t>
            </a:r>
          </a:p>
          <a:p>
            <a:r>
              <a:rPr lang="en-GB" dirty="0"/>
              <a:t>Make a phone call, drop an email, apply online!</a:t>
            </a:r>
          </a:p>
          <a:p>
            <a:r>
              <a:rPr lang="en-GB" dirty="0"/>
              <a:t>A lot of establishments are doing telephone interviews</a:t>
            </a:r>
          </a:p>
        </p:txBody>
      </p:sp>
      <p:sp>
        <p:nvSpPr>
          <p:cNvPr id="4" name="Rectangle 3">
            <a:extLst>
              <a:ext uri="{FF2B5EF4-FFF2-40B4-BE49-F238E27FC236}">
                <a16:creationId xmlns:a16="http://schemas.microsoft.com/office/drawing/2014/main" id="{AC9CA69B-705B-46AD-8607-4C03B33672DC}"/>
              </a:ext>
            </a:extLst>
          </p:cNvPr>
          <p:cNvSpPr/>
          <p:nvPr/>
        </p:nvSpPr>
        <p:spPr>
          <a:xfrm>
            <a:off x="3312035" y="5855327"/>
            <a:ext cx="5276381" cy="369332"/>
          </a:xfrm>
          <a:prstGeom prst="rect">
            <a:avLst/>
          </a:prstGeom>
        </p:spPr>
        <p:txBody>
          <a:bodyPr wrap="none">
            <a:spAutoFit/>
          </a:bodyPr>
          <a:lstStyle/>
          <a:p>
            <a:r>
              <a:rPr lang="en-GB" dirty="0">
                <a:hlinkClick r:id="rId2"/>
              </a:rPr>
              <a:t>https://poolhayes.attrust.org.uk/sixth-form-prospectus/</a:t>
            </a:r>
            <a:endParaRPr lang="en-GB" dirty="0"/>
          </a:p>
        </p:txBody>
      </p:sp>
      <p:sp>
        <p:nvSpPr>
          <p:cNvPr id="5" name="TextBox 4">
            <a:extLst>
              <a:ext uri="{FF2B5EF4-FFF2-40B4-BE49-F238E27FC236}">
                <a16:creationId xmlns:a16="http://schemas.microsoft.com/office/drawing/2014/main" id="{1D7C9788-89C3-42F5-ABC7-09B10B32E1A0}"/>
              </a:ext>
            </a:extLst>
          </p:cNvPr>
          <p:cNvSpPr txBox="1"/>
          <p:nvPr/>
        </p:nvSpPr>
        <p:spPr>
          <a:xfrm>
            <a:off x="1974573" y="5485995"/>
            <a:ext cx="8680174" cy="369332"/>
          </a:xfrm>
          <a:prstGeom prst="rect">
            <a:avLst/>
          </a:prstGeom>
          <a:noFill/>
        </p:spPr>
        <p:txBody>
          <a:bodyPr wrap="square" rtlCol="0">
            <a:spAutoFit/>
          </a:bodyPr>
          <a:lstStyle/>
          <a:p>
            <a:r>
              <a:rPr lang="en-GB" dirty="0"/>
              <a:t>For the Pool Hayes Academy prospectus and 6</a:t>
            </a:r>
            <a:r>
              <a:rPr lang="en-GB" baseline="30000" dirty="0"/>
              <a:t>th</a:t>
            </a:r>
            <a:r>
              <a:rPr lang="en-GB" dirty="0"/>
              <a:t> form online application, use the link below:</a:t>
            </a:r>
          </a:p>
        </p:txBody>
      </p:sp>
    </p:spTree>
    <p:extLst>
      <p:ext uri="{BB962C8B-B14F-4D97-AF65-F5344CB8AC3E}">
        <p14:creationId xmlns:p14="http://schemas.microsoft.com/office/powerpoint/2010/main" val="1918133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923CF-8DD1-4F7D-A4A7-665226683DB8}"/>
              </a:ext>
            </a:extLst>
          </p:cNvPr>
          <p:cNvSpPr>
            <a:spLocks noGrp="1"/>
          </p:cNvSpPr>
          <p:nvPr>
            <p:ph type="title"/>
          </p:nvPr>
        </p:nvSpPr>
        <p:spPr>
          <a:xfrm>
            <a:off x="2213113" y="319103"/>
            <a:ext cx="7729728" cy="1188720"/>
          </a:xfrm>
        </p:spPr>
        <p:txBody>
          <a:bodyPr/>
          <a:lstStyle/>
          <a:p>
            <a:r>
              <a:rPr lang="en-GB" dirty="0"/>
              <a:t>Why Pool Hayes academy 6</a:t>
            </a:r>
            <a:r>
              <a:rPr lang="en-GB" baseline="30000" dirty="0"/>
              <a:t>th</a:t>
            </a:r>
            <a:r>
              <a:rPr lang="en-GB" dirty="0"/>
              <a:t> form?</a:t>
            </a:r>
          </a:p>
        </p:txBody>
      </p:sp>
      <p:sp>
        <p:nvSpPr>
          <p:cNvPr id="3" name="Content Placeholder 2">
            <a:extLst>
              <a:ext uri="{FF2B5EF4-FFF2-40B4-BE49-F238E27FC236}">
                <a16:creationId xmlns:a16="http://schemas.microsoft.com/office/drawing/2014/main" id="{8438CBBB-24FA-4204-B837-3EC7A4CB665D}"/>
              </a:ext>
            </a:extLst>
          </p:cNvPr>
          <p:cNvSpPr>
            <a:spLocks noGrp="1"/>
          </p:cNvSpPr>
          <p:nvPr>
            <p:ph idx="1"/>
          </p:nvPr>
        </p:nvSpPr>
        <p:spPr>
          <a:xfrm>
            <a:off x="3116645" y="3110752"/>
            <a:ext cx="5958707" cy="555730"/>
          </a:xfrm>
          <a:solidFill>
            <a:schemeClr val="accent2"/>
          </a:solidFill>
        </p:spPr>
        <p:txBody>
          <a:bodyPr/>
          <a:lstStyle/>
          <a:p>
            <a:r>
              <a:rPr lang="en-GB" dirty="0"/>
              <a:t>From the opinion of current Pool Hayes Year 12 students…</a:t>
            </a:r>
          </a:p>
          <a:p>
            <a:endParaRPr lang="en-GB" dirty="0"/>
          </a:p>
          <a:p>
            <a:endParaRPr lang="en-GB" dirty="0"/>
          </a:p>
          <a:p>
            <a:endParaRPr lang="en-GB" dirty="0"/>
          </a:p>
          <a:p>
            <a:endParaRPr lang="en-GB" dirty="0"/>
          </a:p>
        </p:txBody>
      </p:sp>
      <p:sp>
        <p:nvSpPr>
          <p:cNvPr id="4" name="Rectangle 3">
            <a:extLst>
              <a:ext uri="{FF2B5EF4-FFF2-40B4-BE49-F238E27FC236}">
                <a16:creationId xmlns:a16="http://schemas.microsoft.com/office/drawing/2014/main" id="{0B8B6A30-BF22-415A-8358-C9EF0538B358}"/>
              </a:ext>
            </a:extLst>
          </p:cNvPr>
          <p:cNvSpPr/>
          <p:nvPr/>
        </p:nvSpPr>
        <p:spPr>
          <a:xfrm>
            <a:off x="1272208" y="6083960"/>
            <a:ext cx="10352333" cy="64633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GB" dirty="0">
                <a:solidFill>
                  <a:srgbClr val="82756C"/>
                </a:solidFill>
                <a:latin typeface="Open Sans"/>
              </a:rPr>
              <a:t>OFSTED report 2018, </a:t>
            </a:r>
            <a:r>
              <a:rPr lang="en-GB" i="1" dirty="0">
                <a:solidFill>
                  <a:srgbClr val="82756C"/>
                </a:solidFill>
                <a:latin typeface="Open Sans"/>
              </a:rPr>
              <a:t>‘Teaching in the sixth form is good because students are taught by the school’s strongest teachers. These teachers are specialists in their subjects.’</a:t>
            </a:r>
            <a:endParaRPr lang="en-GB" dirty="0"/>
          </a:p>
        </p:txBody>
      </p:sp>
      <p:sp>
        <p:nvSpPr>
          <p:cNvPr id="6" name="TextBox 5">
            <a:extLst>
              <a:ext uri="{FF2B5EF4-FFF2-40B4-BE49-F238E27FC236}">
                <a16:creationId xmlns:a16="http://schemas.microsoft.com/office/drawing/2014/main" id="{7FE8B216-07C7-47D9-BF83-D6AA895B431D}"/>
              </a:ext>
            </a:extLst>
          </p:cNvPr>
          <p:cNvSpPr txBox="1"/>
          <p:nvPr/>
        </p:nvSpPr>
        <p:spPr>
          <a:xfrm>
            <a:off x="980660" y="2465287"/>
            <a:ext cx="2067340" cy="923330"/>
          </a:xfrm>
          <a:prstGeom prst="rect">
            <a:avLst/>
          </a:prstGeom>
          <a:noFill/>
        </p:spPr>
        <p:txBody>
          <a:bodyPr wrap="square" rtlCol="0">
            <a:spAutoFit/>
          </a:bodyPr>
          <a:lstStyle/>
          <a:p>
            <a:r>
              <a:rPr lang="en-GB" dirty="0"/>
              <a:t>Closer to home, more time/less cost travelling</a:t>
            </a:r>
          </a:p>
        </p:txBody>
      </p:sp>
      <p:sp>
        <p:nvSpPr>
          <p:cNvPr id="7" name="TextBox 6">
            <a:extLst>
              <a:ext uri="{FF2B5EF4-FFF2-40B4-BE49-F238E27FC236}">
                <a16:creationId xmlns:a16="http://schemas.microsoft.com/office/drawing/2014/main" id="{08B6C049-7521-4A4E-9368-3ACAD66B7771}"/>
              </a:ext>
            </a:extLst>
          </p:cNvPr>
          <p:cNvSpPr txBox="1"/>
          <p:nvPr/>
        </p:nvSpPr>
        <p:spPr>
          <a:xfrm>
            <a:off x="4346712" y="1663772"/>
            <a:ext cx="1749287" cy="646331"/>
          </a:xfrm>
          <a:prstGeom prst="rect">
            <a:avLst/>
          </a:prstGeom>
          <a:noFill/>
        </p:spPr>
        <p:txBody>
          <a:bodyPr wrap="square" rtlCol="0">
            <a:spAutoFit/>
          </a:bodyPr>
          <a:lstStyle/>
          <a:p>
            <a:r>
              <a:rPr lang="en-GB" dirty="0"/>
              <a:t>Smart business wear</a:t>
            </a:r>
          </a:p>
        </p:txBody>
      </p:sp>
      <p:sp>
        <p:nvSpPr>
          <p:cNvPr id="8" name="TextBox 7">
            <a:extLst>
              <a:ext uri="{FF2B5EF4-FFF2-40B4-BE49-F238E27FC236}">
                <a16:creationId xmlns:a16="http://schemas.microsoft.com/office/drawing/2014/main" id="{8463A3F9-F44A-4FB9-9D60-EC90F0CFEF34}"/>
              </a:ext>
            </a:extLst>
          </p:cNvPr>
          <p:cNvSpPr txBox="1"/>
          <p:nvPr/>
        </p:nvSpPr>
        <p:spPr>
          <a:xfrm>
            <a:off x="7023652" y="1818956"/>
            <a:ext cx="1550505" cy="646331"/>
          </a:xfrm>
          <a:prstGeom prst="rect">
            <a:avLst/>
          </a:prstGeom>
          <a:noFill/>
        </p:spPr>
        <p:txBody>
          <a:bodyPr wrap="square" rtlCol="0">
            <a:spAutoFit/>
          </a:bodyPr>
          <a:lstStyle/>
          <a:p>
            <a:r>
              <a:rPr lang="en-GB" dirty="0"/>
              <a:t>More formal than college</a:t>
            </a:r>
          </a:p>
        </p:txBody>
      </p:sp>
      <p:sp>
        <p:nvSpPr>
          <p:cNvPr id="9" name="TextBox 8">
            <a:extLst>
              <a:ext uri="{FF2B5EF4-FFF2-40B4-BE49-F238E27FC236}">
                <a16:creationId xmlns:a16="http://schemas.microsoft.com/office/drawing/2014/main" id="{04299081-A593-4863-A6CA-F253AA313E9D}"/>
              </a:ext>
            </a:extLst>
          </p:cNvPr>
          <p:cNvSpPr txBox="1"/>
          <p:nvPr/>
        </p:nvSpPr>
        <p:spPr>
          <a:xfrm>
            <a:off x="9568069" y="2862470"/>
            <a:ext cx="1842052" cy="646331"/>
          </a:xfrm>
          <a:prstGeom prst="rect">
            <a:avLst/>
          </a:prstGeom>
          <a:noFill/>
        </p:spPr>
        <p:txBody>
          <a:bodyPr wrap="square" rtlCol="0">
            <a:spAutoFit/>
          </a:bodyPr>
          <a:lstStyle/>
          <a:p>
            <a:r>
              <a:rPr lang="en-GB" dirty="0"/>
              <a:t>I already know the teaching staff</a:t>
            </a:r>
          </a:p>
        </p:txBody>
      </p:sp>
      <p:sp>
        <p:nvSpPr>
          <p:cNvPr id="10" name="TextBox 9">
            <a:extLst>
              <a:ext uri="{FF2B5EF4-FFF2-40B4-BE49-F238E27FC236}">
                <a16:creationId xmlns:a16="http://schemas.microsoft.com/office/drawing/2014/main" id="{84F38802-1009-416D-B725-996018D3F3E3}"/>
              </a:ext>
            </a:extLst>
          </p:cNvPr>
          <p:cNvSpPr txBox="1"/>
          <p:nvPr/>
        </p:nvSpPr>
        <p:spPr>
          <a:xfrm>
            <a:off x="9568069" y="4664832"/>
            <a:ext cx="2069725" cy="923330"/>
          </a:xfrm>
          <a:prstGeom prst="rect">
            <a:avLst/>
          </a:prstGeom>
          <a:noFill/>
        </p:spPr>
        <p:txBody>
          <a:bodyPr wrap="square" rtlCol="0">
            <a:spAutoFit/>
          </a:bodyPr>
          <a:lstStyle/>
          <a:p>
            <a:r>
              <a:rPr lang="en-GB" dirty="0"/>
              <a:t>I already know the structure of the school</a:t>
            </a:r>
          </a:p>
        </p:txBody>
      </p:sp>
      <p:sp>
        <p:nvSpPr>
          <p:cNvPr id="11" name="TextBox 10">
            <a:extLst>
              <a:ext uri="{FF2B5EF4-FFF2-40B4-BE49-F238E27FC236}">
                <a16:creationId xmlns:a16="http://schemas.microsoft.com/office/drawing/2014/main" id="{B641B102-65EB-4CEF-AF7B-F45AE609DC70}"/>
              </a:ext>
            </a:extLst>
          </p:cNvPr>
          <p:cNvSpPr txBox="1"/>
          <p:nvPr/>
        </p:nvSpPr>
        <p:spPr>
          <a:xfrm>
            <a:off x="410817" y="3988904"/>
            <a:ext cx="1722783" cy="1200329"/>
          </a:xfrm>
          <a:prstGeom prst="rect">
            <a:avLst/>
          </a:prstGeom>
          <a:noFill/>
        </p:spPr>
        <p:txBody>
          <a:bodyPr wrap="square" rtlCol="0">
            <a:spAutoFit/>
          </a:bodyPr>
          <a:lstStyle/>
          <a:p>
            <a:r>
              <a:rPr lang="en-GB" dirty="0"/>
              <a:t>Extra support with applications for university</a:t>
            </a:r>
          </a:p>
        </p:txBody>
      </p:sp>
      <p:sp>
        <p:nvSpPr>
          <p:cNvPr id="12" name="TextBox 11">
            <a:extLst>
              <a:ext uri="{FF2B5EF4-FFF2-40B4-BE49-F238E27FC236}">
                <a16:creationId xmlns:a16="http://schemas.microsoft.com/office/drawing/2014/main" id="{3606A03B-FDB7-47D4-8A60-636648BBE090}"/>
              </a:ext>
            </a:extLst>
          </p:cNvPr>
          <p:cNvSpPr txBox="1"/>
          <p:nvPr/>
        </p:nvSpPr>
        <p:spPr>
          <a:xfrm>
            <a:off x="3048000" y="4526332"/>
            <a:ext cx="1828800" cy="1200329"/>
          </a:xfrm>
          <a:prstGeom prst="rect">
            <a:avLst/>
          </a:prstGeom>
          <a:noFill/>
        </p:spPr>
        <p:txBody>
          <a:bodyPr wrap="square" rtlCol="0">
            <a:spAutoFit/>
          </a:bodyPr>
          <a:lstStyle/>
          <a:p>
            <a:r>
              <a:rPr lang="en-GB" dirty="0"/>
              <a:t>Small numbers of students, more time focussed on me</a:t>
            </a:r>
          </a:p>
        </p:txBody>
      </p:sp>
      <p:sp>
        <p:nvSpPr>
          <p:cNvPr id="13" name="TextBox 12">
            <a:extLst>
              <a:ext uri="{FF2B5EF4-FFF2-40B4-BE49-F238E27FC236}">
                <a16:creationId xmlns:a16="http://schemas.microsoft.com/office/drawing/2014/main" id="{7EE70ED3-5C68-4A30-925A-1E8FE2BDD37B}"/>
              </a:ext>
            </a:extLst>
          </p:cNvPr>
          <p:cNvSpPr txBox="1"/>
          <p:nvPr/>
        </p:nvSpPr>
        <p:spPr>
          <a:xfrm>
            <a:off x="6077977" y="4727581"/>
            <a:ext cx="1948072" cy="1200329"/>
          </a:xfrm>
          <a:prstGeom prst="rect">
            <a:avLst/>
          </a:prstGeom>
          <a:noFill/>
        </p:spPr>
        <p:txBody>
          <a:bodyPr wrap="square" rtlCol="0">
            <a:spAutoFit/>
          </a:bodyPr>
          <a:lstStyle/>
          <a:p>
            <a:r>
              <a:rPr lang="en-GB" dirty="0"/>
              <a:t>Pool Hayes have high expectations of me and will push me </a:t>
            </a:r>
          </a:p>
        </p:txBody>
      </p:sp>
      <p:cxnSp>
        <p:nvCxnSpPr>
          <p:cNvPr id="15" name="Straight Arrow Connector 14">
            <a:extLst>
              <a:ext uri="{FF2B5EF4-FFF2-40B4-BE49-F238E27FC236}">
                <a16:creationId xmlns:a16="http://schemas.microsoft.com/office/drawing/2014/main" id="{BEFE31CA-DAF7-402D-AA09-42A877954EC9}"/>
              </a:ext>
            </a:extLst>
          </p:cNvPr>
          <p:cNvCxnSpPr/>
          <p:nvPr/>
        </p:nvCxnSpPr>
        <p:spPr>
          <a:xfrm flipH="1" flipV="1">
            <a:off x="2358887" y="3185635"/>
            <a:ext cx="556591" cy="2029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EDEDF084-1B90-48F9-96E6-D98820E3E76A}"/>
              </a:ext>
            </a:extLst>
          </p:cNvPr>
          <p:cNvCxnSpPr/>
          <p:nvPr/>
        </p:nvCxnSpPr>
        <p:spPr>
          <a:xfrm flipV="1">
            <a:off x="5062330" y="2310103"/>
            <a:ext cx="0" cy="6168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9BCC3588-2FEA-4FBF-9255-C47E4F4FFE8E}"/>
              </a:ext>
            </a:extLst>
          </p:cNvPr>
          <p:cNvCxnSpPr/>
          <p:nvPr/>
        </p:nvCxnSpPr>
        <p:spPr>
          <a:xfrm flipV="1">
            <a:off x="7222435" y="2465287"/>
            <a:ext cx="225287" cy="461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00AD551C-56CE-4481-AC20-D9EB6D613E0A}"/>
              </a:ext>
            </a:extLst>
          </p:cNvPr>
          <p:cNvCxnSpPr/>
          <p:nvPr/>
        </p:nvCxnSpPr>
        <p:spPr>
          <a:xfrm>
            <a:off x="9141611" y="3248422"/>
            <a:ext cx="426458" cy="986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0643E14C-7B71-4545-AC14-63B6BF2766A0}"/>
              </a:ext>
            </a:extLst>
          </p:cNvPr>
          <p:cNvCxnSpPr/>
          <p:nvPr/>
        </p:nvCxnSpPr>
        <p:spPr>
          <a:xfrm flipH="1">
            <a:off x="2213113" y="3801104"/>
            <a:ext cx="834887" cy="5691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32BE63EA-DB3D-48DE-BD44-BD0FEE82A888}"/>
              </a:ext>
            </a:extLst>
          </p:cNvPr>
          <p:cNvCxnSpPr/>
          <p:nvPr/>
        </p:nvCxnSpPr>
        <p:spPr>
          <a:xfrm>
            <a:off x="3962400" y="3794380"/>
            <a:ext cx="0" cy="5517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B92D20FC-1440-4BC8-9D7B-F31314296830}"/>
              </a:ext>
            </a:extLst>
          </p:cNvPr>
          <p:cNvCxnSpPr/>
          <p:nvPr/>
        </p:nvCxnSpPr>
        <p:spPr>
          <a:xfrm>
            <a:off x="6626087" y="3666482"/>
            <a:ext cx="0" cy="8598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BCCEC791-78E8-4CDF-A04E-7A06027B871A}"/>
              </a:ext>
            </a:extLst>
          </p:cNvPr>
          <p:cNvCxnSpPr/>
          <p:nvPr/>
        </p:nvCxnSpPr>
        <p:spPr>
          <a:xfrm>
            <a:off x="8799443" y="3988904"/>
            <a:ext cx="940905" cy="6001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13D599D1-52BA-4C2D-BE2F-09E13DFA2E90}"/>
              </a:ext>
            </a:extLst>
          </p:cNvPr>
          <p:cNvSpPr txBox="1"/>
          <p:nvPr/>
        </p:nvSpPr>
        <p:spPr>
          <a:xfrm>
            <a:off x="10196487" y="1202107"/>
            <a:ext cx="1213634" cy="923330"/>
          </a:xfrm>
          <a:prstGeom prst="rect">
            <a:avLst/>
          </a:prstGeom>
          <a:noFill/>
        </p:spPr>
        <p:txBody>
          <a:bodyPr wrap="square" rtlCol="0">
            <a:spAutoFit/>
          </a:bodyPr>
          <a:lstStyle/>
          <a:p>
            <a:r>
              <a:rPr lang="en-GB" dirty="0"/>
              <a:t>Student leadership team</a:t>
            </a:r>
          </a:p>
        </p:txBody>
      </p:sp>
      <p:cxnSp>
        <p:nvCxnSpPr>
          <p:cNvPr id="32" name="Straight Arrow Connector 31">
            <a:extLst>
              <a:ext uri="{FF2B5EF4-FFF2-40B4-BE49-F238E27FC236}">
                <a16:creationId xmlns:a16="http://schemas.microsoft.com/office/drawing/2014/main" id="{11BF19FA-3B68-4A4C-87CA-1A45B533FCAB}"/>
              </a:ext>
            </a:extLst>
          </p:cNvPr>
          <p:cNvCxnSpPr/>
          <p:nvPr/>
        </p:nvCxnSpPr>
        <p:spPr>
          <a:xfrm flipV="1">
            <a:off x="8799443" y="1986937"/>
            <a:ext cx="1143398" cy="8755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6037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E866FF9-A729-45F0-A163-10E89E87160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CB2B9F-1ED5-4D84-89BF-4604CDC08497}"/>
              </a:ext>
            </a:extLst>
          </p:cNvPr>
          <p:cNvSpPr>
            <a:spLocks noGrp="1"/>
          </p:cNvSpPr>
          <p:nvPr>
            <p:ph type="title"/>
          </p:nvPr>
        </p:nvSpPr>
        <p:spPr>
          <a:xfrm>
            <a:off x="640080" y="2681105"/>
            <a:ext cx="3401568" cy="1495794"/>
          </a:xfrm>
          <a:solidFill>
            <a:srgbClr val="FFFFFF"/>
          </a:solidFill>
          <a:ln>
            <a:solidFill>
              <a:srgbClr val="262626"/>
            </a:solidFill>
          </a:ln>
        </p:spPr>
        <p:txBody>
          <a:bodyPr>
            <a:normAutofit/>
          </a:bodyPr>
          <a:lstStyle/>
          <a:p>
            <a:r>
              <a:rPr lang="en-GB" sz="2600"/>
              <a:t>qualifications</a:t>
            </a:r>
          </a:p>
        </p:txBody>
      </p:sp>
      <p:sp useBgFill="1">
        <p:nvSpPr>
          <p:cNvPr id="15" name="Rectangle 14">
            <a:extLst>
              <a:ext uri="{FF2B5EF4-FFF2-40B4-BE49-F238E27FC236}">
                <a16:creationId xmlns:a16="http://schemas.microsoft.com/office/drawing/2014/main" id="{A804366F-2366-4688-98E7-B101C7BC614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Content Placeholder 5">
            <a:extLst>
              <a:ext uri="{FF2B5EF4-FFF2-40B4-BE49-F238E27FC236}">
                <a16:creationId xmlns:a16="http://schemas.microsoft.com/office/drawing/2014/main" id="{A89FE925-F91F-414A-9445-AC382DFB4276}"/>
              </a:ext>
            </a:extLst>
          </p:cNvPr>
          <p:cNvGraphicFramePr>
            <a:graphicFrameLocks noGrp="1"/>
          </p:cNvGraphicFramePr>
          <p:nvPr>
            <p:ph idx="1"/>
            <p:extLst>
              <p:ext uri="{D42A27DB-BD31-4B8C-83A1-F6EECF244321}">
                <p14:modId xmlns:p14="http://schemas.microsoft.com/office/powerpoint/2010/main" val="3670682232"/>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7404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BAC87F6E-526A-49B5-995D-42DB656594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77894" y="1443035"/>
            <a:ext cx="3971932" cy="3971930"/>
          </a:xfrm>
          <a:prstGeom prst="ellipse">
            <a:avLst/>
          </a:prstGeom>
          <a:solidFill>
            <a:srgbClr val="FFFFFF"/>
          </a:solid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2EF11A-995D-4B45-AC50-B706B308C9B0}"/>
              </a:ext>
            </a:extLst>
          </p:cNvPr>
          <p:cNvSpPr>
            <a:spLocks noGrp="1"/>
          </p:cNvSpPr>
          <p:nvPr>
            <p:ph type="title"/>
          </p:nvPr>
        </p:nvSpPr>
        <p:spPr>
          <a:xfrm>
            <a:off x="1121344" y="1586484"/>
            <a:ext cx="3685032" cy="3685032"/>
          </a:xfrm>
          <a:prstGeom prst="ellipse">
            <a:avLst/>
          </a:prstGeom>
          <a:solidFill>
            <a:schemeClr val="accent2"/>
          </a:solidFill>
          <a:ln>
            <a:noFill/>
          </a:ln>
        </p:spPr>
        <p:txBody>
          <a:bodyPr>
            <a:normAutofit/>
          </a:bodyPr>
          <a:lstStyle/>
          <a:p>
            <a:r>
              <a:rPr lang="en-GB" sz="3000">
                <a:solidFill>
                  <a:srgbClr val="FFFFFF"/>
                </a:solidFill>
              </a:rPr>
              <a:t>Meet The team</a:t>
            </a:r>
          </a:p>
        </p:txBody>
      </p:sp>
      <p:sp>
        <p:nvSpPr>
          <p:cNvPr id="10" name="Rectangle 9">
            <a:extLst>
              <a:ext uri="{FF2B5EF4-FFF2-40B4-BE49-F238E27FC236}">
                <a16:creationId xmlns:a16="http://schemas.microsoft.com/office/drawing/2014/main" id="{5E5436DB-4E8B-43A5-AE55-1C527B62E2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18743" y="797433"/>
            <a:ext cx="5934456" cy="5263134"/>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0D65299F-028F-4AFC-B46A-8DB33E20FE4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83335" y="960120"/>
            <a:ext cx="5605272" cy="493776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B85ABBD-57AF-4868-B83B-0CC5D8286694}"/>
              </a:ext>
            </a:extLst>
          </p:cNvPr>
          <p:cNvSpPr>
            <a:spLocks noGrp="1"/>
          </p:cNvSpPr>
          <p:nvPr>
            <p:ph idx="1"/>
          </p:nvPr>
        </p:nvSpPr>
        <p:spPr>
          <a:xfrm>
            <a:off x="6259551" y="1444752"/>
            <a:ext cx="4652840" cy="3968496"/>
          </a:xfrm>
        </p:spPr>
        <p:txBody>
          <a:bodyPr anchor="ctr">
            <a:normAutofit/>
          </a:bodyPr>
          <a:lstStyle/>
          <a:p>
            <a:r>
              <a:rPr lang="en-GB" dirty="0">
                <a:solidFill>
                  <a:srgbClr val="404040"/>
                </a:solidFill>
              </a:rPr>
              <a:t>Mrs Macey</a:t>
            </a:r>
          </a:p>
          <a:p>
            <a:endParaRPr lang="en-GB" dirty="0">
              <a:solidFill>
                <a:srgbClr val="404040"/>
              </a:solidFill>
            </a:endParaRPr>
          </a:p>
          <a:p>
            <a:endParaRPr lang="en-GB" dirty="0">
              <a:solidFill>
                <a:srgbClr val="404040"/>
              </a:solidFill>
            </a:endParaRPr>
          </a:p>
          <a:p>
            <a:r>
              <a:rPr lang="en-GB" dirty="0">
                <a:solidFill>
                  <a:srgbClr val="404040"/>
                </a:solidFill>
              </a:rPr>
              <a:t>Mrs Mason-Wait</a:t>
            </a:r>
          </a:p>
          <a:p>
            <a:endParaRPr lang="en-GB" dirty="0">
              <a:solidFill>
                <a:srgbClr val="404040"/>
              </a:solidFill>
            </a:endParaRPr>
          </a:p>
          <a:p>
            <a:endParaRPr lang="en-GB" dirty="0">
              <a:solidFill>
                <a:srgbClr val="404040"/>
              </a:solidFill>
            </a:endParaRPr>
          </a:p>
          <a:p>
            <a:r>
              <a:rPr lang="en-GB" dirty="0">
                <a:solidFill>
                  <a:srgbClr val="404040"/>
                </a:solidFill>
              </a:rPr>
              <a:t>Miss Rudge</a:t>
            </a:r>
          </a:p>
        </p:txBody>
      </p:sp>
      <p:pic>
        <p:nvPicPr>
          <p:cNvPr id="4" name="Picture 3">
            <a:extLst>
              <a:ext uri="{FF2B5EF4-FFF2-40B4-BE49-F238E27FC236}">
                <a16:creationId xmlns:a16="http://schemas.microsoft.com/office/drawing/2014/main" id="{1E58C642-AA52-4172-8211-D4264434E06F}"/>
              </a:ext>
            </a:extLst>
          </p:cNvPr>
          <p:cNvPicPr>
            <a:picLocks noChangeAspect="1"/>
          </p:cNvPicPr>
          <p:nvPr/>
        </p:nvPicPr>
        <p:blipFill>
          <a:blip r:embed="rId2"/>
          <a:stretch>
            <a:fillRect/>
          </a:stretch>
        </p:blipFill>
        <p:spPr>
          <a:xfrm>
            <a:off x="9059595" y="1282065"/>
            <a:ext cx="1107317" cy="1333630"/>
          </a:xfrm>
          <a:prstGeom prst="rect">
            <a:avLst/>
          </a:prstGeom>
        </p:spPr>
      </p:pic>
      <p:pic>
        <p:nvPicPr>
          <p:cNvPr id="5" name="Picture 4">
            <a:extLst>
              <a:ext uri="{FF2B5EF4-FFF2-40B4-BE49-F238E27FC236}">
                <a16:creationId xmlns:a16="http://schemas.microsoft.com/office/drawing/2014/main" id="{9E3D9DF2-F902-4F2F-A830-19B17D02235C}"/>
              </a:ext>
            </a:extLst>
          </p:cNvPr>
          <p:cNvPicPr>
            <a:picLocks noChangeAspect="1"/>
          </p:cNvPicPr>
          <p:nvPr/>
        </p:nvPicPr>
        <p:blipFill>
          <a:blip r:embed="rId3"/>
          <a:stretch>
            <a:fillRect/>
          </a:stretch>
        </p:blipFill>
        <p:spPr>
          <a:xfrm>
            <a:off x="9091378" y="2778382"/>
            <a:ext cx="1107317" cy="1367369"/>
          </a:xfrm>
          <a:prstGeom prst="rect">
            <a:avLst/>
          </a:prstGeom>
        </p:spPr>
      </p:pic>
      <p:pic>
        <p:nvPicPr>
          <p:cNvPr id="6" name="Picture 5">
            <a:extLst>
              <a:ext uri="{FF2B5EF4-FFF2-40B4-BE49-F238E27FC236}">
                <a16:creationId xmlns:a16="http://schemas.microsoft.com/office/drawing/2014/main" id="{E558024C-931B-4ED6-8DDB-A1A6482909D1}"/>
              </a:ext>
            </a:extLst>
          </p:cNvPr>
          <p:cNvPicPr>
            <a:picLocks noChangeAspect="1"/>
          </p:cNvPicPr>
          <p:nvPr/>
        </p:nvPicPr>
        <p:blipFill>
          <a:blip r:embed="rId4"/>
          <a:stretch>
            <a:fillRect/>
          </a:stretch>
        </p:blipFill>
        <p:spPr>
          <a:xfrm>
            <a:off x="9059595" y="4308438"/>
            <a:ext cx="1139100" cy="1383796"/>
          </a:xfrm>
          <a:prstGeom prst="rect">
            <a:avLst/>
          </a:prstGeom>
        </p:spPr>
      </p:pic>
    </p:spTree>
    <p:extLst>
      <p:ext uri="{BB962C8B-B14F-4D97-AF65-F5344CB8AC3E}">
        <p14:creationId xmlns:p14="http://schemas.microsoft.com/office/powerpoint/2010/main" val="1330200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1660E788-AFA9-4A1B-9991-6AA74632A15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867D4867-5BA7-4462-B2F6-A23F4A622A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A791193-C414-4C44-AF15-3DCD321F7282}"/>
              </a:ext>
            </a:extLst>
          </p:cNvPr>
          <p:cNvSpPr>
            <a:spLocks noGrp="1"/>
          </p:cNvSpPr>
          <p:nvPr>
            <p:ph type="title"/>
          </p:nvPr>
        </p:nvSpPr>
        <p:spPr>
          <a:xfrm>
            <a:off x="643467" y="643467"/>
            <a:ext cx="3363974" cy="1728044"/>
          </a:xfrm>
          <a:noFill/>
          <a:ln>
            <a:solidFill>
              <a:schemeClr val="bg1"/>
            </a:solidFill>
          </a:ln>
        </p:spPr>
        <p:txBody>
          <a:bodyPr wrap="square">
            <a:normAutofit/>
          </a:bodyPr>
          <a:lstStyle/>
          <a:p>
            <a:r>
              <a:rPr lang="en-GB" sz="2400">
                <a:solidFill>
                  <a:schemeClr val="bg1"/>
                </a:solidFill>
              </a:rPr>
              <a:t>Miss Sarginson’s Tips for 6</a:t>
            </a:r>
            <a:r>
              <a:rPr lang="en-GB" sz="2400" baseline="30000">
                <a:solidFill>
                  <a:schemeClr val="bg1"/>
                </a:solidFill>
              </a:rPr>
              <a:t>th</a:t>
            </a:r>
            <a:r>
              <a:rPr lang="en-GB" sz="2400">
                <a:solidFill>
                  <a:schemeClr val="bg1"/>
                </a:solidFill>
              </a:rPr>
              <a:t> form</a:t>
            </a:r>
          </a:p>
        </p:txBody>
      </p:sp>
      <p:sp>
        <p:nvSpPr>
          <p:cNvPr id="3" name="Content Placeholder 2">
            <a:extLst>
              <a:ext uri="{FF2B5EF4-FFF2-40B4-BE49-F238E27FC236}">
                <a16:creationId xmlns:a16="http://schemas.microsoft.com/office/drawing/2014/main" id="{21D5EDE3-889E-44F8-8BD9-83129CAAC37E}"/>
              </a:ext>
            </a:extLst>
          </p:cNvPr>
          <p:cNvSpPr>
            <a:spLocks noGrp="1"/>
          </p:cNvSpPr>
          <p:nvPr>
            <p:ph idx="1"/>
          </p:nvPr>
        </p:nvSpPr>
        <p:spPr>
          <a:xfrm>
            <a:off x="643468" y="2638044"/>
            <a:ext cx="3363974" cy="3415622"/>
          </a:xfrm>
        </p:spPr>
        <p:txBody>
          <a:bodyPr>
            <a:normAutofit/>
          </a:bodyPr>
          <a:lstStyle/>
          <a:p>
            <a:r>
              <a:rPr lang="en-GB">
                <a:solidFill>
                  <a:schemeClr val="bg1"/>
                </a:solidFill>
              </a:rPr>
              <a:t>Working school weeks 38/52 in each year</a:t>
            </a:r>
          </a:p>
          <a:p>
            <a:r>
              <a:rPr lang="en-GB">
                <a:solidFill>
                  <a:schemeClr val="bg1"/>
                </a:solidFill>
              </a:rPr>
              <a:t>5/7 days in each week</a:t>
            </a:r>
          </a:p>
          <a:p>
            <a:r>
              <a:rPr lang="en-GB">
                <a:solidFill>
                  <a:schemeClr val="bg1"/>
                </a:solidFill>
              </a:rPr>
              <a:t>An average of 4/24 hours contact time in each day (approx. 8% of your time)</a:t>
            </a:r>
          </a:p>
          <a:p>
            <a:endParaRPr lang="en-GB">
              <a:solidFill>
                <a:schemeClr val="bg1"/>
              </a:solidFill>
            </a:endParaRPr>
          </a:p>
          <a:p>
            <a:r>
              <a:rPr lang="en-GB">
                <a:solidFill>
                  <a:schemeClr val="bg1"/>
                </a:solidFill>
              </a:rPr>
              <a:t>How you use the time left over (approx. 92%) , makes a huge difference to your outcomes…</a:t>
            </a:r>
          </a:p>
          <a:p>
            <a:endParaRPr lang="en-GB">
              <a:solidFill>
                <a:schemeClr val="bg1"/>
              </a:solidFill>
            </a:endParaRPr>
          </a:p>
        </p:txBody>
      </p:sp>
      <p:pic>
        <p:nvPicPr>
          <p:cNvPr id="1026" name="Picture 2" descr="See the source image">
            <a:extLst>
              <a:ext uri="{FF2B5EF4-FFF2-40B4-BE49-F238E27FC236}">
                <a16:creationId xmlns:a16="http://schemas.microsoft.com/office/drawing/2014/main" id="{1983CA2F-732A-4855-8993-CC396E0A687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297763" y="0"/>
            <a:ext cx="6250769" cy="437553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ee the source image">
            <a:extLst>
              <a:ext uri="{FF2B5EF4-FFF2-40B4-BE49-F238E27FC236}">
                <a16:creationId xmlns:a16="http://schemas.microsoft.com/office/drawing/2014/main" id="{90606761-93E4-4EA6-9E09-9C7CCBF107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27112" y="4438600"/>
            <a:ext cx="2697834" cy="2356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504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866FF9-A729-45F0-A163-10E89E87160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BC3FDC-8956-4F11-B90D-7511A1BF195C}"/>
              </a:ext>
            </a:extLst>
          </p:cNvPr>
          <p:cNvSpPr>
            <a:spLocks noGrp="1"/>
          </p:cNvSpPr>
          <p:nvPr>
            <p:ph type="title"/>
          </p:nvPr>
        </p:nvSpPr>
        <p:spPr>
          <a:xfrm>
            <a:off x="640080" y="2681105"/>
            <a:ext cx="3401568" cy="1495794"/>
          </a:xfrm>
          <a:solidFill>
            <a:srgbClr val="FFFFFF"/>
          </a:solidFill>
          <a:ln>
            <a:solidFill>
              <a:srgbClr val="262626"/>
            </a:solidFill>
          </a:ln>
        </p:spPr>
        <p:txBody>
          <a:bodyPr>
            <a:normAutofit/>
          </a:bodyPr>
          <a:lstStyle/>
          <a:p>
            <a:r>
              <a:rPr lang="en-GB" sz="2600"/>
              <a:t>Study skills that will benefit you</a:t>
            </a:r>
          </a:p>
        </p:txBody>
      </p:sp>
      <p:sp useBgFill="1">
        <p:nvSpPr>
          <p:cNvPr id="12" name="Rectangle 11">
            <a:extLst>
              <a:ext uri="{FF2B5EF4-FFF2-40B4-BE49-F238E27FC236}">
                <a16:creationId xmlns:a16="http://schemas.microsoft.com/office/drawing/2014/main" id="{A804366F-2366-4688-98E7-B101C7BC614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D3B31DCE-7B88-48FE-929E-D3C1FFA76642}"/>
              </a:ext>
            </a:extLst>
          </p:cNvPr>
          <p:cNvGraphicFramePr>
            <a:graphicFrameLocks noGrp="1"/>
          </p:cNvGraphicFramePr>
          <p:nvPr>
            <p:ph idx="1"/>
            <p:extLst>
              <p:ext uri="{D42A27DB-BD31-4B8C-83A1-F6EECF244321}">
                <p14:modId xmlns:p14="http://schemas.microsoft.com/office/powerpoint/2010/main" val="2784625297"/>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8683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4E862-5C09-41ED-A1C1-0DE2D22349FC}"/>
              </a:ext>
            </a:extLst>
          </p:cNvPr>
          <p:cNvSpPr>
            <a:spLocks noGrp="1"/>
          </p:cNvSpPr>
          <p:nvPr>
            <p:ph type="title"/>
          </p:nvPr>
        </p:nvSpPr>
        <p:spPr/>
        <p:txBody>
          <a:bodyPr/>
          <a:lstStyle/>
          <a:p>
            <a:r>
              <a:rPr lang="en-GB" dirty="0"/>
              <a:t>By the time you have finished 6</a:t>
            </a:r>
            <a:r>
              <a:rPr lang="en-GB" baseline="30000" dirty="0"/>
              <a:t>th</a:t>
            </a:r>
            <a:r>
              <a:rPr lang="en-GB" dirty="0"/>
              <a:t> form </a:t>
            </a:r>
          </a:p>
        </p:txBody>
      </p:sp>
      <p:sp>
        <p:nvSpPr>
          <p:cNvPr id="3" name="Content Placeholder 2">
            <a:extLst>
              <a:ext uri="{FF2B5EF4-FFF2-40B4-BE49-F238E27FC236}">
                <a16:creationId xmlns:a16="http://schemas.microsoft.com/office/drawing/2014/main" id="{A0E0AD7D-0C18-45DD-9AB6-6F04C0433EA9}"/>
              </a:ext>
            </a:extLst>
          </p:cNvPr>
          <p:cNvSpPr>
            <a:spLocks noGrp="1"/>
          </p:cNvSpPr>
          <p:nvPr>
            <p:ph idx="1"/>
          </p:nvPr>
        </p:nvSpPr>
        <p:spPr>
          <a:xfrm>
            <a:off x="829994" y="2399505"/>
            <a:ext cx="10339754" cy="3908530"/>
          </a:xfrm>
        </p:spPr>
        <p:txBody>
          <a:bodyPr>
            <a:noAutofit/>
          </a:bodyPr>
          <a:lstStyle/>
          <a:p>
            <a:r>
              <a:rPr lang="en-GB" sz="1600" dirty="0">
                <a:solidFill>
                  <a:schemeClr val="tx1"/>
                </a:solidFill>
              </a:rPr>
              <a:t>Had the opportunity to undertake a minimum of one week’s work experience in a company of your choice. You will be responsible for arranging the placement, with support from family, friends and the school.</a:t>
            </a:r>
          </a:p>
          <a:p>
            <a:r>
              <a:rPr lang="en-GB" sz="1600" dirty="0">
                <a:solidFill>
                  <a:schemeClr val="tx1"/>
                </a:solidFill>
              </a:rPr>
              <a:t>Attended Year 12 sessions on higher education, gap years, student finance, Apprenticeships etc.</a:t>
            </a:r>
          </a:p>
          <a:p>
            <a:r>
              <a:rPr lang="en-GB" sz="1600" dirty="0">
                <a:solidFill>
                  <a:schemeClr val="tx1"/>
                </a:solidFill>
              </a:rPr>
              <a:t>Had the opportunity to attend careers talks during the school year from visiting speakers on a variety of topics.</a:t>
            </a:r>
          </a:p>
          <a:p>
            <a:r>
              <a:rPr lang="en-GB" sz="1600" dirty="0">
                <a:solidFill>
                  <a:schemeClr val="tx1"/>
                </a:solidFill>
              </a:rPr>
              <a:t>Been guided through the UCAS application process and made an application through UCAS, if you intend to go to university.</a:t>
            </a:r>
          </a:p>
          <a:p>
            <a:r>
              <a:rPr lang="en-GB" sz="1600" dirty="0">
                <a:solidFill>
                  <a:schemeClr val="tx1"/>
                </a:solidFill>
              </a:rPr>
              <a:t>Had the opportunity to attend the UCAS Education Convention and individual university and college open days.</a:t>
            </a:r>
          </a:p>
          <a:p>
            <a:r>
              <a:rPr lang="en-GB" sz="1600" dirty="0">
                <a:solidFill>
                  <a:schemeClr val="tx1"/>
                </a:solidFill>
              </a:rPr>
              <a:t>Had the opportunity to attend Apprenticeship and Skills events.</a:t>
            </a:r>
          </a:p>
          <a:p>
            <a:r>
              <a:rPr lang="en-GB" sz="1600" dirty="0">
                <a:solidFill>
                  <a:schemeClr val="tx1"/>
                </a:solidFill>
              </a:rPr>
              <a:t>Had the opportunity to seek optional access to impartial information, advice and guidance from the school’s careers advisor for support with university and college applications (both in the UK or abroad) and alternative options such as apprenticeships, seeking employment, voluntary work, taking a gap year etc.</a:t>
            </a:r>
          </a:p>
          <a:p>
            <a:endParaRPr lang="en-GB" sz="1400" dirty="0"/>
          </a:p>
        </p:txBody>
      </p:sp>
      <p:sp>
        <p:nvSpPr>
          <p:cNvPr id="4" name="TextBox 3">
            <a:extLst>
              <a:ext uri="{FF2B5EF4-FFF2-40B4-BE49-F238E27FC236}">
                <a16:creationId xmlns:a16="http://schemas.microsoft.com/office/drawing/2014/main" id="{7363C0C0-0597-43AD-9963-301F598B6ABD}"/>
              </a:ext>
            </a:extLst>
          </p:cNvPr>
          <p:cNvSpPr txBox="1"/>
          <p:nvPr/>
        </p:nvSpPr>
        <p:spPr>
          <a:xfrm>
            <a:off x="2593756" y="282019"/>
            <a:ext cx="6656262" cy="369332"/>
          </a:xfrm>
          <a:prstGeom prst="rect">
            <a:avLst/>
          </a:prstGeom>
          <a:solidFill>
            <a:schemeClr val="accent1"/>
          </a:solidFill>
        </p:spPr>
        <p:txBody>
          <a:bodyPr wrap="square" rtlCol="0">
            <a:spAutoFit/>
          </a:bodyPr>
          <a:lstStyle/>
          <a:p>
            <a:r>
              <a:rPr lang="en-GB" dirty="0"/>
              <a:t>Key word: UCAS – The Universities and Colleges Admissions Services</a:t>
            </a:r>
          </a:p>
        </p:txBody>
      </p:sp>
    </p:spTree>
    <p:extLst>
      <p:ext uri="{BB962C8B-B14F-4D97-AF65-F5344CB8AC3E}">
        <p14:creationId xmlns:p14="http://schemas.microsoft.com/office/powerpoint/2010/main" val="239176985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otalTime>24</TotalTime>
  <Words>726</Words>
  <Application>Microsoft Office PowerPoint</Application>
  <PresentationFormat>Widescreen</PresentationFormat>
  <Paragraphs>70</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Gill Sans MT</vt:lpstr>
      <vt:lpstr>Open Sans</vt:lpstr>
      <vt:lpstr>Parcel</vt:lpstr>
      <vt:lpstr>Year 11 into post 16</vt:lpstr>
      <vt:lpstr>Just in case - No plans for September?</vt:lpstr>
      <vt:lpstr>Why Pool Hayes academy 6th form?</vt:lpstr>
      <vt:lpstr>qualifications</vt:lpstr>
      <vt:lpstr>Meet The team</vt:lpstr>
      <vt:lpstr>Miss Sarginson’s Tips for 6th form</vt:lpstr>
      <vt:lpstr>Study skills that will benefit you</vt:lpstr>
      <vt:lpstr>By the time you have finished 6th form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11 into post 16</dc:title>
  <dc:creator>Harris.T - Associate Principal</dc:creator>
  <cp:lastModifiedBy>H Marston</cp:lastModifiedBy>
  <cp:revision>4</cp:revision>
  <dcterms:created xsi:type="dcterms:W3CDTF">2020-05-04T12:42:58Z</dcterms:created>
  <dcterms:modified xsi:type="dcterms:W3CDTF">2020-05-10T16:18:47Z</dcterms:modified>
</cp:coreProperties>
</file>