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8" r:id="rId2"/>
    <p:sldId id="271"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784975"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3" d="100"/>
          <a:sy n="73"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3DE11936-A3AA-4857-82DE-15BEB2E64482}" type="datetimeFigureOut">
              <a:rPr lang="en-GB" smtClean="0"/>
              <a:t>22/04/2020</a:t>
            </a:fld>
            <a:endParaRPr lang="en-GB"/>
          </a:p>
        </p:txBody>
      </p:sp>
      <p:sp>
        <p:nvSpPr>
          <p:cNvPr id="4" name="Slide Image Placeholder 3"/>
          <p:cNvSpPr>
            <a:spLocks noGrp="1" noRot="1" noChangeAspect="1"/>
          </p:cNvSpPr>
          <p:nvPr>
            <p:ph type="sldImg" idx="2"/>
          </p:nvPr>
        </p:nvSpPr>
        <p:spPr>
          <a:xfrm>
            <a:off x="1163638" y="1238250"/>
            <a:ext cx="44577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D279CE2A-BB0A-41B7-AA63-B0338771F556}" type="slidenum">
              <a:rPr lang="en-GB" smtClean="0"/>
              <a:t>‹#›</a:t>
            </a:fld>
            <a:endParaRPr lang="en-GB"/>
          </a:p>
        </p:txBody>
      </p:sp>
    </p:spTree>
    <p:extLst>
      <p:ext uri="{BB962C8B-B14F-4D97-AF65-F5344CB8AC3E}">
        <p14:creationId xmlns:p14="http://schemas.microsoft.com/office/powerpoint/2010/main" val="216416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2</a:t>
            </a:fld>
            <a:endParaRPr lang="en-GB"/>
          </a:p>
        </p:txBody>
      </p:sp>
    </p:spTree>
    <p:extLst>
      <p:ext uri="{BB962C8B-B14F-4D97-AF65-F5344CB8AC3E}">
        <p14:creationId xmlns:p14="http://schemas.microsoft.com/office/powerpoint/2010/main" val="39329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11</a:t>
            </a:fld>
            <a:endParaRPr lang="en-GB"/>
          </a:p>
        </p:txBody>
      </p:sp>
    </p:spTree>
    <p:extLst>
      <p:ext uri="{BB962C8B-B14F-4D97-AF65-F5344CB8AC3E}">
        <p14:creationId xmlns:p14="http://schemas.microsoft.com/office/powerpoint/2010/main" val="99505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12</a:t>
            </a:fld>
            <a:endParaRPr lang="en-GB"/>
          </a:p>
        </p:txBody>
      </p:sp>
    </p:spTree>
    <p:extLst>
      <p:ext uri="{BB962C8B-B14F-4D97-AF65-F5344CB8AC3E}">
        <p14:creationId xmlns:p14="http://schemas.microsoft.com/office/powerpoint/2010/main" val="44734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13</a:t>
            </a:fld>
            <a:endParaRPr lang="en-GB"/>
          </a:p>
        </p:txBody>
      </p:sp>
    </p:spTree>
    <p:extLst>
      <p:ext uri="{BB962C8B-B14F-4D97-AF65-F5344CB8AC3E}">
        <p14:creationId xmlns:p14="http://schemas.microsoft.com/office/powerpoint/2010/main" val="332701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3</a:t>
            </a:fld>
            <a:endParaRPr lang="en-GB"/>
          </a:p>
        </p:txBody>
      </p:sp>
    </p:spTree>
    <p:extLst>
      <p:ext uri="{BB962C8B-B14F-4D97-AF65-F5344CB8AC3E}">
        <p14:creationId xmlns:p14="http://schemas.microsoft.com/office/powerpoint/2010/main" val="62036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4</a:t>
            </a:fld>
            <a:endParaRPr lang="en-GB"/>
          </a:p>
        </p:txBody>
      </p:sp>
    </p:spTree>
    <p:extLst>
      <p:ext uri="{BB962C8B-B14F-4D97-AF65-F5344CB8AC3E}">
        <p14:creationId xmlns:p14="http://schemas.microsoft.com/office/powerpoint/2010/main" val="415298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5</a:t>
            </a:fld>
            <a:endParaRPr lang="en-GB"/>
          </a:p>
        </p:txBody>
      </p:sp>
    </p:spTree>
    <p:extLst>
      <p:ext uri="{BB962C8B-B14F-4D97-AF65-F5344CB8AC3E}">
        <p14:creationId xmlns:p14="http://schemas.microsoft.com/office/powerpoint/2010/main" val="112693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6</a:t>
            </a:fld>
            <a:endParaRPr lang="en-GB"/>
          </a:p>
        </p:txBody>
      </p:sp>
    </p:spTree>
    <p:extLst>
      <p:ext uri="{BB962C8B-B14F-4D97-AF65-F5344CB8AC3E}">
        <p14:creationId xmlns:p14="http://schemas.microsoft.com/office/powerpoint/2010/main" val="144542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7</a:t>
            </a:fld>
            <a:endParaRPr lang="en-GB"/>
          </a:p>
        </p:txBody>
      </p:sp>
    </p:spTree>
    <p:extLst>
      <p:ext uri="{BB962C8B-B14F-4D97-AF65-F5344CB8AC3E}">
        <p14:creationId xmlns:p14="http://schemas.microsoft.com/office/powerpoint/2010/main" val="260111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8</a:t>
            </a:fld>
            <a:endParaRPr lang="en-GB"/>
          </a:p>
        </p:txBody>
      </p:sp>
    </p:spTree>
    <p:extLst>
      <p:ext uri="{BB962C8B-B14F-4D97-AF65-F5344CB8AC3E}">
        <p14:creationId xmlns:p14="http://schemas.microsoft.com/office/powerpoint/2010/main" val="5147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9</a:t>
            </a:fld>
            <a:endParaRPr lang="en-GB"/>
          </a:p>
        </p:txBody>
      </p:sp>
    </p:spTree>
    <p:extLst>
      <p:ext uri="{BB962C8B-B14F-4D97-AF65-F5344CB8AC3E}">
        <p14:creationId xmlns:p14="http://schemas.microsoft.com/office/powerpoint/2010/main" val="233820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9CE2A-BB0A-41B7-AA63-B0338771F556}" type="slidenum">
              <a:rPr lang="en-GB" smtClean="0"/>
              <a:t>10</a:t>
            </a:fld>
            <a:endParaRPr lang="en-GB"/>
          </a:p>
        </p:txBody>
      </p:sp>
    </p:spTree>
    <p:extLst>
      <p:ext uri="{BB962C8B-B14F-4D97-AF65-F5344CB8AC3E}">
        <p14:creationId xmlns:p14="http://schemas.microsoft.com/office/powerpoint/2010/main" val="260036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4006B3-83EB-439F-ADFA-7436A154C6F0}"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76634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4006B3-83EB-439F-ADFA-7436A154C6F0}"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43548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4006B3-83EB-439F-ADFA-7436A154C6F0}"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26760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4006B3-83EB-439F-ADFA-7436A154C6F0}"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207631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4006B3-83EB-439F-ADFA-7436A154C6F0}"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332531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4006B3-83EB-439F-ADFA-7436A154C6F0}"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421371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4006B3-83EB-439F-ADFA-7436A154C6F0}"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36824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4006B3-83EB-439F-ADFA-7436A154C6F0}"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326335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006B3-83EB-439F-ADFA-7436A154C6F0}"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216542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54006B3-83EB-439F-ADFA-7436A154C6F0}"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36494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54006B3-83EB-439F-ADFA-7436A154C6F0}"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2E75F-2709-47AE-89AE-9E9C42FE5CE8}" type="slidenum">
              <a:rPr lang="en-GB" smtClean="0"/>
              <a:t>‹#›</a:t>
            </a:fld>
            <a:endParaRPr lang="en-GB"/>
          </a:p>
        </p:txBody>
      </p:sp>
    </p:spTree>
    <p:extLst>
      <p:ext uri="{BB962C8B-B14F-4D97-AF65-F5344CB8AC3E}">
        <p14:creationId xmlns:p14="http://schemas.microsoft.com/office/powerpoint/2010/main" val="39736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4006B3-83EB-439F-ADFA-7436A154C6F0}" type="datetimeFigureOut">
              <a:rPr lang="en-GB" smtClean="0"/>
              <a:t>22/04/2020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12E75F-2709-47AE-89AE-9E9C42FE5CE8}" type="slidenum">
              <a:rPr lang="en-GB" smtClean="0"/>
              <a:t>‹#›</a:t>
            </a:fld>
            <a:endParaRPr lang="en-GB"/>
          </a:p>
        </p:txBody>
      </p:sp>
    </p:spTree>
    <p:extLst>
      <p:ext uri="{BB962C8B-B14F-4D97-AF65-F5344CB8AC3E}">
        <p14:creationId xmlns:p14="http://schemas.microsoft.com/office/powerpoint/2010/main" val="1387789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1732690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3D3A9-59B1-4BCA-B791-B0ECE7DCF42E}"/>
              </a:ext>
            </a:extLst>
          </p:cNvPr>
          <p:cNvPicPr>
            <a:picLocks noChangeAspect="1"/>
          </p:cNvPicPr>
          <p:nvPr/>
        </p:nvPicPr>
        <p:blipFill>
          <a:blip r:embed="rId2"/>
          <a:stretch>
            <a:fillRect/>
          </a:stretch>
        </p:blipFill>
        <p:spPr>
          <a:xfrm>
            <a:off x="153918" y="108627"/>
            <a:ext cx="1095385" cy="1097324"/>
          </a:xfrm>
          <a:prstGeom prst="rect">
            <a:avLst/>
          </a:prstGeom>
        </p:spPr>
      </p:pic>
      <p:sp>
        <p:nvSpPr>
          <p:cNvPr id="6" name="Rectangle 5">
            <a:extLst>
              <a:ext uri="{FF2B5EF4-FFF2-40B4-BE49-F238E27FC236}">
                <a16:creationId xmlns:a16="http://schemas.microsoft.com/office/drawing/2014/main" id="{1F1B2903-E530-4500-A531-319F22552A2D}"/>
              </a:ext>
            </a:extLst>
          </p:cNvPr>
          <p:cNvSpPr/>
          <p:nvPr/>
        </p:nvSpPr>
        <p:spPr>
          <a:xfrm>
            <a:off x="2768946" y="1020059"/>
            <a:ext cx="3475630" cy="144655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u="dbl" kern="0" dirty="0" smtClean="0">
                <a:solidFill>
                  <a:prstClr val="black"/>
                </a:solidFill>
              </a:rPr>
              <a:t>British Values-</a:t>
            </a:r>
          </a:p>
          <a:p>
            <a:pPr marL="0" marR="0" lvl="0" indent="0" algn="ctr" defTabSz="914400" eaLnBrk="1" fontAlgn="auto" latinLnBrk="0" hangingPunct="1">
              <a:lnSpc>
                <a:spcPct val="100000"/>
              </a:lnSpc>
              <a:spcBef>
                <a:spcPts val="0"/>
              </a:spcBef>
              <a:spcAft>
                <a:spcPts val="0"/>
              </a:spcAft>
              <a:buClrTx/>
              <a:buSzTx/>
              <a:buFontTx/>
              <a:buNone/>
              <a:tabLst/>
              <a:defRPr/>
            </a:pPr>
            <a:r>
              <a:rPr lang="en-GB" sz="4400" u="dbl" kern="0" dirty="0" smtClean="0">
                <a:solidFill>
                  <a:prstClr val="black"/>
                </a:solidFill>
              </a:rPr>
              <a:t>Human Rights</a:t>
            </a:r>
            <a:endParaRPr kumimoji="0" lang="en-GB" sz="4400" b="0" i="0" u="dbl"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4720CD01-491A-4EB5-82DF-D7A9BAABE82B}"/>
              </a:ext>
            </a:extLst>
          </p:cNvPr>
          <p:cNvSpPr/>
          <p:nvPr/>
        </p:nvSpPr>
        <p:spPr>
          <a:xfrm>
            <a:off x="5757628" y="134069"/>
            <a:ext cx="3211136" cy="523220"/>
          </a:xfrm>
          <a:prstGeom prst="rect">
            <a:avLst/>
          </a:prstGeom>
        </p:spPr>
        <p:txBody>
          <a:bodyPr wrap="none">
            <a:spAutoFit/>
          </a:bodyPr>
          <a:lstStyle/>
          <a:p>
            <a:pPr algn="ctr"/>
            <a:r>
              <a:rPr lang="en-GB" sz="2800" u="dbl" dirty="0" smtClean="0"/>
              <a:t>Home Learning</a:t>
            </a:r>
            <a:r>
              <a:rPr lang="en-GB" sz="2800" u="dbl" dirty="0" smtClean="0"/>
              <a:t> </a:t>
            </a:r>
            <a:r>
              <a:rPr lang="en-GB" sz="2800" u="dbl" dirty="0" smtClean="0"/>
              <a:t>2020</a:t>
            </a:r>
            <a:endParaRPr lang="en-GB" sz="2800" u="dbl" dirty="0"/>
          </a:p>
        </p:txBody>
      </p:sp>
      <p:pic>
        <p:nvPicPr>
          <p:cNvPr id="5" name="Picture 4" descr="http://www.pshrc.net/Images/slider/flexslider/slide2.jpg"/>
          <p:cNvPicPr/>
          <p:nvPr/>
        </p:nvPicPr>
        <p:blipFill>
          <a:blip r:embed="rId3">
            <a:extLst>
              <a:ext uri="{28A0092B-C50C-407E-A947-70E740481C1C}">
                <a14:useLocalDpi xmlns:a14="http://schemas.microsoft.com/office/drawing/2010/main" val="0"/>
              </a:ext>
            </a:extLst>
          </a:blip>
          <a:srcRect/>
          <a:stretch>
            <a:fillRect/>
          </a:stretch>
        </p:blipFill>
        <p:spPr bwMode="auto">
          <a:xfrm>
            <a:off x="2220684" y="2539721"/>
            <a:ext cx="4610235" cy="1441051"/>
          </a:xfrm>
          <a:prstGeom prst="rect">
            <a:avLst/>
          </a:prstGeom>
          <a:noFill/>
          <a:ln>
            <a:noFill/>
          </a:ln>
        </p:spPr>
      </p:pic>
      <p:pic>
        <p:nvPicPr>
          <p:cNvPr id="2" name="Picture 1"/>
          <p:cNvPicPr>
            <a:picLocks noChangeAspect="1"/>
          </p:cNvPicPr>
          <p:nvPr/>
        </p:nvPicPr>
        <p:blipFill>
          <a:blip r:embed="rId4"/>
          <a:stretch>
            <a:fillRect/>
          </a:stretch>
        </p:blipFill>
        <p:spPr>
          <a:xfrm>
            <a:off x="7596717" y="5477609"/>
            <a:ext cx="1397627" cy="1149998"/>
          </a:xfrm>
          <a:prstGeom prst="rect">
            <a:avLst/>
          </a:prstGeom>
        </p:spPr>
      </p:pic>
      <p:sp>
        <p:nvSpPr>
          <p:cNvPr id="8" name="TextBox 7"/>
          <p:cNvSpPr txBox="1"/>
          <p:nvPr/>
        </p:nvSpPr>
        <p:spPr>
          <a:xfrm>
            <a:off x="1619795" y="4053884"/>
            <a:ext cx="6270171"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smtClean="0"/>
              <a:t>Complete the </a:t>
            </a:r>
            <a:r>
              <a:rPr lang="en-GB" dirty="0" smtClean="0"/>
              <a:t>tasks </a:t>
            </a:r>
            <a:r>
              <a:rPr lang="en-GB" dirty="0" smtClean="0"/>
              <a:t>on this power point in the boxes given and email back completed work to Mrs Rowlinson</a:t>
            </a:r>
          </a:p>
          <a:p>
            <a:endParaRPr lang="en-GB" dirty="0"/>
          </a:p>
          <a:p>
            <a:pPr algn="ctr"/>
            <a:r>
              <a:rPr lang="en-GB" dirty="0" smtClean="0"/>
              <a:t>j.rowlinson@poolhayes.attrust.org.uk</a:t>
            </a:r>
            <a:endParaRPr lang="en-GB" dirty="0"/>
          </a:p>
        </p:txBody>
      </p:sp>
    </p:spTree>
    <p:extLst>
      <p:ext uri="{BB962C8B-B14F-4D97-AF65-F5344CB8AC3E}">
        <p14:creationId xmlns:p14="http://schemas.microsoft.com/office/powerpoint/2010/main" val="364552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smtClean="0"/>
              <a:t>Task 2- To highlight the fundamental beliefs of the Declaration of Human Rights </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1471246" y="800073"/>
            <a:ext cx="650630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t>Feedback on these words and compare them with the list </a:t>
            </a:r>
            <a:r>
              <a:rPr lang="en-GB" dirty="0" smtClean="0"/>
              <a:t>you</a:t>
            </a:r>
            <a:r>
              <a:rPr lang="en-GB" dirty="0" smtClean="0"/>
              <a:t> </a:t>
            </a:r>
            <a:r>
              <a:rPr lang="en-GB" dirty="0" smtClean="0"/>
              <a:t>made in the first activity. How similar were </a:t>
            </a:r>
            <a:r>
              <a:rPr lang="en-GB" dirty="0" smtClean="0"/>
              <a:t>your </a:t>
            </a:r>
            <a:r>
              <a:rPr lang="en-GB" dirty="0" smtClean="0"/>
              <a:t>ideas to the leaders of the world in 1948?</a:t>
            </a:r>
            <a:endParaRPr lang="en-GB" dirty="0"/>
          </a:p>
        </p:txBody>
      </p:sp>
      <p:sp>
        <p:nvSpPr>
          <p:cNvPr id="7" name="TextBox 6"/>
          <p:cNvSpPr txBox="1"/>
          <p:nvPr/>
        </p:nvSpPr>
        <p:spPr>
          <a:xfrm>
            <a:off x="849086" y="1959429"/>
            <a:ext cx="7667897" cy="45328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Tree>
    <p:extLst>
      <p:ext uri="{BB962C8B-B14F-4D97-AF65-F5344CB8AC3E}">
        <p14:creationId xmlns:p14="http://schemas.microsoft.com/office/powerpoint/2010/main" val="253180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a:t>
            </a:r>
            <a:r>
              <a:rPr lang="en-GB" sz="1400" dirty="0" smtClean="0"/>
              <a:t>3- To create an advert promoting </a:t>
            </a:r>
            <a:r>
              <a:rPr lang="en-GB" sz="1400" dirty="0"/>
              <a:t>H</a:t>
            </a:r>
            <a:r>
              <a:rPr lang="en-GB" sz="1400" dirty="0" smtClean="0"/>
              <a:t>uman </a:t>
            </a:r>
            <a:r>
              <a:rPr lang="en-GB" sz="1400" dirty="0"/>
              <a:t>R</a:t>
            </a:r>
            <a:r>
              <a:rPr lang="en-GB" sz="1400" dirty="0" smtClean="0"/>
              <a:t>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3072064" y="1824768"/>
            <a:ext cx="297183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dirty="0" smtClean="0">
                <a:hlinkClick r:id="rId3"/>
              </a:rPr>
              <a:t>https://vimeo.com/17326908</a:t>
            </a:r>
            <a:endParaRPr lang="en-GB" dirty="0"/>
          </a:p>
        </p:txBody>
      </p:sp>
      <p:sp>
        <p:nvSpPr>
          <p:cNvPr id="4" name="Rectangle 3"/>
          <p:cNvSpPr/>
          <p:nvPr/>
        </p:nvSpPr>
        <p:spPr>
          <a:xfrm>
            <a:off x="1843454" y="734090"/>
            <a:ext cx="5761892"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dirty="0" smtClean="0"/>
              <a:t>Watch the advert for Amnesty International and make a note of the human rights that are shown being violated during the film. </a:t>
            </a:r>
            <a:endParaRPr lang="en-GB" dirty="0"/>
          </a:p>
        </p:txBody>
      </p:sp>
      <p:sp>
        <p:nvSpPr>
          <p:cNvPr id="8" name="Rectangle 7"/>
          <p:cNvSpPr/>
          <p:nvPr/>
        </p:nvSpPr>
        <p:spPr>
          <a:xfrm>
            <a:off x="1710196" y="3665640"/>
            <a:ext cx="5799355"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smtClean="0"/>
              <a:t>Do you think Amnesty has chosen a good title for their </a:t>
            </a:r>
            <a:r>
              <a:rPr lang="en-GB" dirty="0" smtClean="0"/>
              <a:t>film? Why? </a:t>
            </a:r>
          </a:p>
          <a:p>
            <a:endParaRPr lang="en-GB" dirty="0"/>
          </a:p>
          <a:p>
            <a:endParaRPr lang="en-GB" dirty="0" smtClean="0"/>
          </a:p>
          <a:p>
            <a:endParaRPr lang="en-GB" dirty="0" smtClean="0"/>
          </a:p>
        </p:txBody>
      </p:sp>
      <p:pic>
        <p:nvPicPr>
          <p:cNvPr id="14" name="Picture 13"/>
          <p:cNvPicPr>
            <a:picLocks noChangeAspect="1"/>
          </p:cNvPicPr>
          <p:nvPr/>
        </p:nvPicPr>
        <p:blipFill>
          <a:blip r:embed="rId4"/>
          <a:stretch>
            <a:fillRect/>
          </a:stretch>
        </p:blipFill>
        <p:spPr>
          <a:xfrm>
            <a:off x="3335809" y="5548194"/>
            <a:ext cx="2444347" cy="1021413"/>
          </a:xfrm>
          <a:prstGeom prst="rect">
            <a:avLst/>
          </a:prstGeom>
        </p:spPr>
      </p:pic>
      <p:sp>
        <p:nvSpPr>
          <p:cNvPr id="10" name="Rectangle 9"/>
          <p:cNvSpPr/>
          <p:nvPr/>
        </p:nvSpPr>
        <p:spPr>
          <a:xfrm>
            <a:off x="1710197" y="2361448"/>
            <a:ext cx="5799355"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smtClean="0"/>
              <a:t>Which Human Rights are being violated?</a:t>
            </a:r>
          </a:p>
          <a:p>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295015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a:t>
            </a:r>
            <a:r>
              <a:rPr lang="en-GB" sz="1400" dirty="0" smtClean="0"/>
              <a:t>3- To create an advert promoting </a:t>
            </a:r>
            <a:r>
              <a:rPr lang="en-GB" sz="1400" dirty="0"/>
              <a:t>H</a:t>
            </a:r>
            <a:r>
              <a:rPr lang="en-GB" sz="1400" dirty="0" smtClean="0"/>
              <a:t>uman </a:t>
            </a:r>
            <a:r>
              <a:rPr lang="en-GB" sz="1400" dirty="0"/>
              <a:t>R</a:t>
            </a:r>
            <a:r>
              <a:rPr lang="en-GB" sz="1400" dirty="0" smtClean="0"/>
              <a:t>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457200" y="1532013"/>
            <a:ext cx="2154115"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0" i="0" dirty="0" smtClean="0">
                <a:solidFill>
                  <a:srgbClr val="000000"/>
                </a:solidFill>
                <a:effectLst/>
              </a:rPr>
              <a:t>We all have the right to life, and to live in freedom and safety.</a:t>
            </a:r>
            <a:endParaRPr lang="en-GB" dirty="0"/>
          </a:p>
        </p:txBody>
      </p:sp>
      <p:sp>
        <p:nvSpPr>
          <p:cNvPr id="10" name="Rectangle 9"/>
          <p:cNvSpPr/>
          <p:nvPr/>
        </p:nvSpPr>
        <p:spPr>
          <a:xfrm>
            <a:off x="3354154" y="1534164"/>
            <a:ext cx="240766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smtClean="0"/>
              <a:t>We all have the right to education, and to finish primary school, which should be free.</a:t>
            </a:r>
            <a:endParaRPr lang="en-GB" dirty="0"/>
          </a:p>
        </p:txBody>
      </p:sp>
      <p:sp>
        <p:nvSpPr>
          <p:cNvPr id="13" name="Rectangle 12"/>
          <p:cNvSpPr/>
          <p:nvPr/>
        </p:nvSpPr>
        <p:spPr>
          <a:xfrm>
            <a:off x="6296725" y="1517442"/>
            <a:ext cx="2259623"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a:t>Nobody has any right to make us a slave. We cannot make anyone else our slave.</a:t>
            </a:r>
            <a:endParaRPr lang="en-GB" dirty="0"/>
          </a:p>
        </p:txBody>
      </p:sp>
      <p:sp>
        <p:nvSpPr>
          <p:cNvPr id="15" name="TextBox 14"/>
          <p:cNvSpPr txBox="1"/>
          <p:nvPr/>
        </p:nvSpPr>
        <p:spPr>
          <a:xfrm>
            <a:off x="1534257" y="3144912"/>
            <a:ext cx="576775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smtClean="0"/>
              <a:t>You have been asked by the United Nations to create a two-minute advertisement for young people illustrating the importance of the right you have picked </a:t>
            </a:r>
            <a:endParaRPr lang="en-GB" dirty="0"/>
          </a:p>
        </p:txBody>
      </p:sp>
      <p:sp>
        <p:nvSpPr>
          <p:cNvPr id="16" name="TextBox 15"/>
          <p:cNvSpPr txBox="1"/>
          <p:nvPr/>
        </p:nvSpPr>
        <p:spPr>
          <a:xfrm>
            <a:off x="2611315" y="720969"/>
            <a:ext cx="402687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smtClean="0"/>
              <a:t>Choose one of the Human Rights </a:t>
            </a:r>
            <a:r>
              <a:rPr lang="en-GB" dirty="0" smtClean="0"/>
              <a:t>below and delete the others </a:t>
            </a:r>
            <a:endParaRPr lang="en-GB" dirty="0"/>
          </a:p>
        </p:txBody>
      </p:sp>
      <p:sp>
        <p:nvSpPr>
          <p:cNvPr id="17" name="TextBox 16"/>
          <p:cNvSpPr txBox="1"/>
          <p:nvPr/>
        </p:nvSpPr>
        <p:spPr>
          <a:xfrm>
            <a:off x="720969" y="4557292"/>
            <a:ext cx="3077308"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C</a:t>
            </a:r>
            <a:r>
              <a:rPr lang="en-GB" dirty="0" smtClean="0"/>
              <a:t>ome </a:t>
            </a:r>
            <a:r>
              <a:rPr lang="en-GB" dirty="0" smtClean="0"/>
              <a:t>up with an idea for an advert. You can choose to write the idea down, draw a storyboard or </a:t>
            </a:r>
            <a:r>
              <a:rPr lang="en-GB" dirty="0" smtClean="0"/>
              <a:t>a script for your advert</a:t>
            </a:r>
            <a:endParaRPr lang="en-GB" dirty="0"/>
          </a:p>
        </p:txBody>
      </p:sp>
      <p:pic>
        <p:nvPicPr>
          <p:cNvPr id="19" name="Picture 18"/>
          <p:cNvPicPr>
            <a:picLocks noChangeAspect="1"/>
          </p:cNvPicPr>
          <p:nvPr/>
        </p:nvPicPr>
        <p:blipFill>
          <a:blip r:embed="rId3"/>
          <a:stretch>
            <a:fillRect/>
          </a:stretch>
        </p:blipFill>
        <p:spPr>
          <a:xfrm>
            <a:off x="4809663" y="4240875"/>
            <a:ext cx="3657057" cy="2457637"/>
          </a:xfrm>
          <a:prstGeom prst="rect">
            <a:avLst/>
          </a:prstGeom>
        </p:spPr>
      </p:pic>
    </p:spTree>
    <p:extLst>
      <p:ext uri="{BB962C8B-B14F-4D97-AF65-F5344CB8AC3E}">
        <p14:creationId xmlns:p14="http://schemas.microsoft.com/office/powerpoint/2010/main" val="2696666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a:t>
            </a:r>
            <a:r>
              <a:rPr lang="en-GB" sz="1400" dirty="0" smtClean="0"/>
              <a:t>3- To create an advert promoting </a:t>
            </a:r>
            <a:r>
              <a:rPr lang="en-GB" sz="1400" dirty="0"/>
              <a:t>H</a:t>
            </a:r>
            <a:r>
              <a:rPr lang="en-GB" sz="1400" dirty="0" smtClean="0"/>
              <a:t>uman </a:t>
            </a:r>
            <a:r>
              <a:rPr lang="en-GB" sz="1400" dirty="0"/>
              <a:t>R</a:t>
            </a:r>
            <a:r>
              <a:rPr lang="en-GB" sz="1400" dirty="0" smtClean="0"/>
              <a:t>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3" name="TextBox 2"/>
          <p:cNvSpPr txBox="1"/>
          <p:nvPr/>
        </p:nvSpPr>
        <p:spPr>
          <a:xfrm>
            <a:off x="152400" y="757646"/>
            <a:ext cx="8710934" cy="59093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Advert idea-</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482669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a:t>
            </a:r>
            <a:r>
              <a:rPr lang="en-GB" sz="1400" dirty="0" smtClean="0"/>
              <a:t>1- To identify violations of Human Rights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p:nvPr/>
        </p:nvSpPr>
        <p:spPr>
          <a:xfrm>
            <a:off x="3296681" y="822061"/>
            <a:ext cx="2522614"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n-GB" dirty="0" smtClean="0"/>
              <a:t>What are Human Rights?</a:t>
            </a:r>
            <a:endParaRPr lang="en-GB" dirty="0"/>
          </a:p>
        </p:txBody>
      </p:sp>
      <p:sp>
        <p:nvSpPr>
          <p:cNvPr id="3" name="Rectangle 2"/>
          <p:cNvSpPr/>
          <p:nvPr/>
        </p:nvSpPr>
        <p:spPr>
          <a:xfrm>
            <a:off x="2271984" y="1564920"/>
            <a:ext cx="4572000" cy="147732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n-GB" dirty="0"/>
              <a:t>This activity uses shocking images from the Holocaust</a:t>
            </a:r>
          </a:p>
          <a:p>
            <a:pPr algn="ctr"/>
            <a:endParaRPr lang="en-GB" dirty="0"/>
          </a:p>
          <a:p>
            <a:pPr algn="ctr"/>
            <a:r>
              <a:rPr lang="en-GB" dirty="0"/>
              <a:t>We will use these images to develop our own ideas about the principles behind human rights</a:t>
            </a:r>
          </a:p>
        </p:txBody>
      </p:sp>
      <p:sp>
        <p:nvSpPr>
          <p:cNvPr id="4" name="Rectangle 3"/>
          <p:cNvSpPr/>
          <p:nvPr/>
        </p:nvSpPr>
        <p:spPr>
          <a:xfrm>
            <a:off x="826477" y="4426858"/>
            <a:ext cx="4572000" cy="92333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n-GB" dirty="0" smtClean="0"/>
              <a:t>Look at the following images and </a:t>
            </a:r>
            <a:r>
              <a:rPr lang="en-GB" dirty="0" smtClean="0"/>
              <a:t>write down</a:t>
            </a:r>
            <a:r>
              <a:rPr lang="en-GB" dirty="0" smtClean="0"/>
              <a:t> </a:t>
            </a:r>
            <a:r>
              <a:rPr lang="en-GB" dirty="0" smtClean="0"/>
              <a:t>what </a:t>
            </a:r>
            <a:r>
              <a:rPr lang="en-GB" dirty="0" smtClean="0"/>
              <a:t>you think has </a:t>
            </a:r>
            <a:r>
              <a:rPr lang="en-GB" dirty="0" smtClean="0"/>
              <a:t>been taken away from these people</a:t>
            </a:r>
            <a:endParaRPr lang="en-GB" dirty="0"/>
          </a:p>
        </p:txBody>
      </p:sp>
      <p:pic>
        <p:nvPicPr>
          <p:cNvPr id="8" name="Picture 7"/>
          <p:cNvPicPr>
            <a:picLocks noChangeAspect="1"/>
          </p:cNvPicPr>
          <p:nvPr/>
        </p:nvPicPr>
        <p:blipFill>
          <a:blip r:embed="rId3"/>
          <a:stretch>
            <a:fillRect/>
          </a:stretch>
        </p:blipFill>
        <p:spPr>
          <a:xfrm>
            <a:off x="5853282" y="3897057"/>
            <a:ext cx="2703066" cy="1930233"/>
          </a:xfrm>
          <a:prstGeom prst="rect">
            <a:avLst/>
          </a:prstGeom>
        </p:spPr>
      </p:pic>
    </p:spTree>
    <p:extLst>
      <p:ext uri="{BB962C8B-B14F-4D97-AF65-F5344CB8AC3E}">
        <p14:creationId xmlns:p14="http://schemas.microsoft.com/office/powerpoint/2010/main" val="10757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1- To identify violations of Human Rights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rotWithShape="1">
          <a:blip r:embed="rId3"/>
          <a:srcRect t="14696"/>
          <a:stretch/>
        </p:blipFill>
        <p:spPr>
          <a:xfrm>
            <a:off x="1876052" y="644204"/>
            <a:ext cx="5431084" cy="3474720"/>
          </a:xfrm>
          <a:prstGeom prst="rect">
            <a:avLst/>
          </a:prstGeom>
        </p:spPr>
      </p:pic>
      <p:sp>
        <p:nvSpPr>
          <p:cNvPr id="3" name="TextBox 2"/>
          <p:cNvSpPr txBox="1"/>
          <p:nvPr/>
        </p:nvSpPr>
        <p:spPr>
          <a:xfrm>
            <a:off x="1410788" y="4402182"/>
            <a:ext cx="6361611"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What is being taken away from these people?</a:t>
            </a:r>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40572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1- To identify violations of Human Rights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3"/>
          <a:srcRect t="15426"/>
          <a:stretch/>
        </p:blipFill>
        <p:spPr>
          <a:xfrm>
            <a:off x="1763485" y="849086"/>
            <a:ext cx="5358117" cy="3398679"/>
          </a:xfrm>
          <a:prstGeom prst="rect">
            <a:avLst/>
          </a:prstGeom>
        </p:spPr>
      </p:pic>
      <p:sp>
        <p:nvSpPr>
          <p:cNvPr id="7" name="TextBox 6"/>
          <p:cNvSpPr txBox="1"/>
          <p:nvPr/>
        </p:nvSpPr>
        <p:spPr>
          <a:xfrm>
            <a:off x="1410788" y="4402182"/>
            <a:ext cx="6361611"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What is being taken away from these people?</a:t>
            </a:r>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80896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1- To identify violations of Human Rights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rotWithShape="1">
          <a:blip r:embed="rId3"/>
          <a:srcRect t="15648"/>
          <a:stretch/>
        </p:blipFill>
        <p:spPr>
          <a:xfrm>
            <a:off x="1345474" y="783771"/>
            <a:ext cx="6141888" cy="3885600"/>
          </a:xfrm>
          <a:prstGeom prst="rect">
            <a:avLst/>
          </a:prstGeom>
        </p:spPr>
      </p:pic>
      <p:sp>
        <p:nvSpPr>
          <p:cNvPr id="7" name="TextBox 6"/>
          <p:cNvSpPr txBox="1"/>
          <p:nvPr/>
        </p:nvSpPr>
        <p:spPr>
          <a:xfrm>
            <a:off x="1410788" y="4402182"/>
            <a:ext cx="6361611"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What is being taken away from these people?</a:t>
            </a:r>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08975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a:t>
            </a:r>
            <a:r>
              <a:rPr lang="en-GB" sz="1400" dirty="0" smtClean="0"/>
              <a:t>1- To identify violations of Human Rights</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285999" y="623700"/>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n-GB" dirty="0" smtClean="0"/>
              <a:t>Complete the </a:t>
            </a:r>
            <a:r>
              <a:rPr lang="en-GB" dirty="0" err="1" smtClean="0"/>
              <a:t>mindmap</a:t>
            </a:r>
            <a:r>
              <a:rPr lang="en-GB" dirty="0" smtClean="0"/>
              <a:t> below</a:t>
            </a:r>
          </a:p>
          <a:p>
            <a:pPr algn="ctr"/>
            <a:r>
              <a:rPr lang="en-GB" dirty="0" smtClean="0"/>
              <a:t>Add as many ideas as you can</a:t>
            </a:r>
            <a:endParaRPr lang="en-GB" dirty="0"/>
          </a:p>
        </p:txBody>
      </p:sp>
      <p:pic>
        <p:nvPicPr>
          <p:cNvPr id="11" name="Picture 10"/>
          <p:cNvPicPr>
            <a:picLocks noChangeAspect="1"/>
          </p:cNvPicPr>
          <p:nvPr/>
        </p:nvPicPr>
        <p:blipFill>
          <a:blip r:embed="rId3"/>
          <a:stretch>
            <a:fillRect/>
          </a:stretch>
        </p:blipFill>
        <p:spPr>
          <a:xfrm>
            <a:off x="5943176" y="5404652"/>
            <a:ext cx="3200824" cy="1453347"/>
          </a:xfrm>
          <a:prstGeom prst="rect">
            <a:avLst/>
          </a:prstGeom>
        </p:spPr>
      </p:pic>
      <p:sp>
        <p:nvSpPr>
          <p:cNvPr id="7" name="Oval 6"/>
          <p:cNvSpPr/>
          <p:nvPr/>
        </p:nvSpPr>
        <p:spPr>
          <a:xfrm>
            <a:off x="2847703" y="2720248"/>
            <a:ext cx="3409406" cy="139455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Rectangle 2"/>
          <p:cNvSpPr/>
          <p:nvPr/>
        </p:nvSpPr>
        <p:spPr>
          <a:xfrm>
            <a:off x="3200823" y="3244334"/>
            <a:ext cx="2742353" cy="369332"/>
          </a:xfrm>
          <a:prstGeom prst="rect">
            <a:avLst/>
          </a:prstGeom>
        </p:spPr>
        <p:txBody>
          <a:bodyPr wrap="none">
            <a:spAutoFit/>
          </a:bodyPr>
          <a:lstStyle/>
          <a:p>
            <a:pPr algn="ctr"/>
            <a:r>
              <a:rPr lang="en-GB" dirty="0"/>
              <a:t>‘What is a “human right”?’ </a:t>
            </a:r>
            <a:endParaRPr lang="en-GB" dirty="0"/>
          </a:p>
        </p:txBody>
      </p:sp>
      <p:sp>
        <p:nvSpPr>
          <p:cNvPr id="4" name="Rectangle 3"/>
          <p:cNvSpPr/>
          <p:nvPr/>
        </p:nvSpPr>
        <p:spPr>
          <a:xfrm>
            <a:off x="152399" y="5531160"/>
            <a:ext cx="579077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t>Writes the three words that you think sum up your </a:t>
            </a:r>
            <a:r>
              <a:rPr lang="en-GB" dirty="0" smtClean="0"/>
              <a:t>ideas</a:t>
            </a:r>
          </a:p>
          <a:p>
            <a:r>
              <a:rPr lang="en-GB" dirty="0" smtClean="0"/>
              <a:t>1.</a:t>
            </a:r>
          </a:p>
          <a:p>
            <a:r>
              <a:rPr lang="en-GB" dirty="0" smtClean="0"/>
              <a:t>2.</a:t>
            </a:r>
          </a:p>
          <a:p>
            <a:r>
              <a:rPr lang="en-GB" dirty="0" smtClean="0"/>
              <a:t>3.</a:t>
            </a:r>
            <a:endParaRPr lang="en-GB" dirty="0"/>
          </a:p>
        </p:txBody>
      </p:sp>
      <p:cxnSp>
        <p:nvCxnSpPr>
          <p:cNvPr id="10" name="Straight Arrow Connector 9"/>
          <p:cNvCxnSpPr/>
          <p:nvPr/>
        </p:nvCxnSpPr>
        <p:spPr>
          <a:xfrm flipV="1">
            <a:off x="5943176" y="2207638"/>
            <a:ext cx="1215270" cy="7750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607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Task 2</a:t>
            </a:r>
            <a:r>
              <a:rPr lang="en-GB" sz="1400" dirty="0" smtClean="0"/>
              <a:t>- To highlight the fundamental beliefs of the Declaration of Human Rights </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461480" y="703357"/>
            <a:ext cx="4193007"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dirty="0" smtClean="0"/>
              <a:t>The Universal Declaration of Human Rights</a:t>
            </a:r>
            <a:endParaRPr lang="en-GB" dirty="0"/>
          </a:p>
        </p:txBody>
      </p:sp>
      <p:sp>
        <p:nvSpPr>
          <p:cNvPr id="9" name="Rectangle 8"/>
          <p:cNvSpPr/>
          <p:nvPr/>
        </p:nvSpPr>
        <p:spPr>
          <a:xfrm>
            <a:off x="975946" y="1244362"/>
            <a:ext cx="755259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smtClean="0"/>
              <a:t>After the Holocaust the world’s leaders came together to work out how to stop future atrocities, and did exactly what you did in the last activity.  The eventual document drawn up in 1948 is called the Universal Declaration of Human Rights (UDHR).  It sets out all the rights they thought every human should have. </a:t>
            </a:r>
            <a:endParaRPr lang="en-GB" dirty="0"/>
          </a:p>
        </p:txBody>
      </p:sp>
      <p:pic>
        <p:nvPicPr>
          <p:cNvPr id="10" name="Picture 9"/>
          <p:cNvPicPr>
            <a:picLocks noChangeAspect="1"/>
          </p:cNvPicPr>
          <p:nvPr/>
        </p:nvPicPr>
        <p:blipFill>
          <a:blip r:embed="rId3"/>
          <a:stretch>
            <a:fillRect/>
          </a:stretch>
        </p:blipFill>
        <p:spPr>
          <a:xfrm>
            <a:off x="2113275" y="2706749"/>
            <a:ext cx="4889416" cy="2499577"/>
          </a:xfrm>
          <a:prstGeom prst="rect">
            <a:avLst/>
          </a:prstGeom>
        </p:spPr>
      </p:pic>
    </p:spTree>
    <p:extLst>
      <p:ext uri="{BB962C8B-B14F-4D97-AF65-F5344CB8AC3E}">
        <p14:creationId xmlns:p14="http://schemas.microsoft.com/office/powerpoint/2010/main" val="2451745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smtClean="0"/>
              <a:t>Task 2- To highlight the fundamental beliefs of the Declaration of Human Rights </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461480" y="703357"/>
            <a:ext cx="4193007"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dirty="0" smtClean="0"/>
              <a:t>The Universal Declaration of Human Rights</a:t>
            </a:r>
            <a:endParaRPr lang="en-GB" dirty="0"/>
          </a:p>
        </p:txBody>
      </p:sp>
      <p:sp>
        <p:nvSpPr>
          <p:cNvPr id="9" name="Rectangle 8"/>
          <p:cNvSpPr/>
          <p:nvPr/>
        </p:nvSpPr>
        <p:spPr>
          <a:xfrm>
            <a:off x="975946" y="1244362"/>
            <a:ext cx="7552592"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dirty="0" smtClean="0"/>
              <a:t>The following words are written on the Declaration before it lays out the 30 Rights that all humans deserve</a:t>
            </a:r>
            <a:endParaRPr lang="en-GB" dirty="0"/>
          </a:p>
        </p:txBody>
      </p:sp>
      <p:sp>
        <p:nvSpPr>
          <p:cNvPr id="3" name="Rectangle 2"/>
          <p:cNvSpPr/>
          <p:nvPr/>
        </p:nvSpPr>
        <p:spPr>
          <a:xfrm>
            <a:off x="236563" y="2313867"/>
            <a:ext cx="8642839" cy="427809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base"/>
            <a:r>
              <a:rPr lang="en-GB" sz="1600" dirty="0">
                <a:solidFill>
                  <a:srgbClr val="000000"/>
                </a:solidFill>
              </a:rPr>
              <a:t>If everyone can recognise the essential dignity and worth of all human beings and if everyone can recognise that all human beings have some basic, equal rights, then this will lead to freedom, justice and peace in the world.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Disrespect for human rights has led to horrific acts that have outraged people across the world. We all want a world where people can enjoy freedom of speech and belief and freedom from fear and want. If these rights are made law, then people will be protected from tyranny and oppression.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It is important that people understand these rights and freedoms as this will lead to a better, fairer standard of life for everyone. We have dedicated ourselves to promote universal respect for these rights.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We see the Universal Declaration of Human Rights as a common goal for all people and all nations. We hope that every individual and every organ of society will try by teaching and education to promote respect for these rights and freedoms. We hope that both individuals and governments will try their best to make sure that these rights are fully respected both in their own country and across the world. </a:t>
            </a:r>
            <a:endParaRPr lang="en-GB" sz="1600" b="0" i="0" dirty="0">
              <a:solidFill>
                <a:srgbClr val="000000"/>
              </a:solidFill>
              <a:effectLst/>
            </a:endParaRPr>
          </a:p>
        </p:txBody>
      </p:sp>
    </p:spTree>
    <p:extLst>
      <p:ext uri="{BB962C8B-B14F-4D97-AF65-F5344CB8AC3E}">
        <p14:creationId xmlns:p14="http://schemas.microsoft.com/office/powerpoint/2010/main" val="245572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2D23D2-6BA7-46FB-BE57-166E9AA82620}"/>
              </a:ext>
            </a:extLst>
          </p:cNvPr>
          <p:cNvSpPr txBox="1"/>
          <p:nvPr/>
        </p:nvSpPr>
        <p:spPr>
          <a:xfrm>
            <a:off x="78463" y="223907"/>
            <a:ext cx="89590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smtClean="0"/>
              <a:t>Task 2- To highlight the fundamental beliefs of the Declaration of Human Rights </a:t>
            </a:r>
            <a:endParaRPr lang="en-GB" sz="1600"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461480" y="703357"/>
            <a:ext cx="419300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GB" dirty="0" smtClean="0"/>
              <a:t>The Universal Declaration of Human Rights</a:t>
            </a:r>
            <a:endParaRPr lang="en-GB" dirty="0"/>
          </a:p>
        </p:txBody>
      </p:sp>
      <p:sp>
        <p:nvSpPr>
          <p:cNvPr id="9" name="Rectangle 8"/>
          <p:cNvSpPr/>
          <p:nvPr/>
        </p:nvSpPr>
        <p:spPr>
          <a:xfrm>
            <a:off x="975946" y="1244362"/>
            <a:ext cx="755259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smtClean="0"/>
              <a:t>Highlight three </a:t>
            </a:r>
            <a:r>
              <a:rPr lang="en-GB" dirty="0" smtClean="0"/>
              <a:t>words </a:t>
            </a:r>
            <a:r>
              <a:rPr lang="en-GB" dirty="0" smtClean="0"/>
              <a:t>in red (</a:t>
            </a:r>
            <a:r>
              <a:rPr lang="en-GB" dirty="0" err="1" smtClean="0"/>
              <a:t>e.g</a:t>
            </a:r>
            <a:r>
              <a:rPr lang="en-GB" dirty="0" smtClean="0"/>
              <a:t> </a:t>
            </a:r>
            <a:r>
              <a:rPr lang="en-GB" dirty="0" smtClean="0">
                <a:solidFill>
                  <a:srgbClr val="FF0000"/>
                </a:solidFill>
              </a:rPr>
              <a:t>dignity</a:t>
            </a:r>
            <a:r>
              <a:rPr lang="en-GB" dirty="0" smtClean="0">
                <a:solidFill>
                  <a:schemeClr val="tx1"/>
                </a:solidFill>
              </a:rPr>
              <a:t>) that</a:t>
            </a:r>
            <a:r>
              <a:rPr lang="en-GB" dirty="0" smtClean="0"/>
              <a:t> </a:t>
            </a:r>
            <a:r>
              <a:rPr lang="en-GB" dirty="0" smtClean="0"/>
              <a:t>you think </a:t>
            </a:r>
            <a:r>
              <a:rPr lang="en-GB" dirty="0" smtClean="0"/>
              <a:t>are important in </a:t>
            </a:r>
            <a:r>
              <a:rPr lang="en-GB" dirty="0" smtClean="0"/>
              <a:t>the fundamental beliefs of the declaration of Human Rights </a:t>
            </a:r>
            <a:endParaRPr lang="en-GB" dirty="0"/>
          </a:p>
        </p:txBody>
      </p:sp>
      <p:sp>
        <p:nvSpPr>
          <p:cNvPr id="3" name="Rectangle 2"/>
          <p:cNvSpPr/>
          <p:nvPr/>
        </p:nvSpPr>
        <p:spPr>
          <a:xfrm>
            <a:off x="236563" y="2313867"/>
            <a:ext cx="8642839" cy="427809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fontAlgn="base"/>
            <a:r>
              <a:rPr lang="en-GB" sz="1600" dirty="0">
                <a:solidFill>
                  <a:srgbClr val="000000"/>
                </a:solidFill>
              </a:rPr>
              <a:t>If everyone can recognise the essential </a:t>
            </a:r>
            <a:r>
              <a:rPr lang="en-GB" sz="1600" dirty="0">
                <a:solidFill>
                  <a:srgbClr val="FF0000"/>
                </a:solidFill>
              </a:rPr>
              <a:t>dignity</a:t>
            </a:r>
            <a:r>
              <a:rPr lang="en-GB" sz="1600" dirty="0">
                <a:solidFill>
                  <a:srgbClr val="000000"/>
                </a:solidFill>
              </a:rPr>
              <a:t> and worth of all human beings and if everyone can recognise that all human beings have some basic, equal rights, then this will lead to freedom, justice and peace in the world.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Disrespect for human rights has led to horrific acts that have outraged people across the world. We all want a world where people can enjoy freedom of speech and belief and freedom from fear and want. If these rights are made law, then people will be protected from tyranny and oppression.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It is important that people understand these rights and freedoms as this will lead to a better, fairer standard of life for everyone. We have dedicated ourselves to promote universal respect for these rights. </a:t>
            </a:r>
            <a:endParaRPr lang="en-GB" sz="1600" b="0" i="0" dirty="0" smtClean="0">
              <a:solidFill>
                <a:srgbClr val="000000"/>
              </a:solidFill>
              <a:effectLst/>
            </a:endParaRPr>
          </a:p>
          <a:p>
            <a:pPr fontAlgn="base"/>
            <a:r>
              <a:rPr lang="en-GB" sz="1600" dirty="0">
                <a:solidFill>
                  <a:srgbClr val="000000"/>
                </a:solidFill>
              </a:rPr>
              <a:t> </a:t>
            </a:r>
            <a:endParaRPr lang="en-GB" sz="1600" b="0" i="0" dirty="0" smtClean="0">
              <a:solidFill>
                <a:srgbClr val="000000"/>
              </a:solidFill>
              <a:effectLst/>
            </a:endParaRPr>
          </a:p>
          <a:p>
            <a:pPr fontAlgn="base"/>
            <a:r>
              <a:rPr lang="en-GB" sz="1600" dirty="0">
                <a:solidFill>
                  <a:srgbClr val="000000"/>
                </a:solidFill>
              </a:rPr>
              <a:t>We see the Universal Declaration of Human Rights as a common goal for all people and all nations. We hope that every individual and every organ of society will try by teaching and education to promote respect for these rights and freedoms. We hope that both individuals and governments will try their best to make sure that these rights are fully respected both in their own country and across the world. </a:t>
            </a:r>
            <a:endParaRPr lang="en-GB" sz="1600" b="0" i="0" dirty="0">
              <a:solidFill>
                <a:srgbClr val="000000"/>
              </a:solidFill>
              <a:effectLst/>
            </a:endParaRPr>
          </a:p>
        </p:txBody>
      </p:sp>
    </p:spTree>
    <p:extLst>
      <p:ext uri="{BB962C8B-B14F-4D97-AF65-F5344CB8AC3E}">
        <p14:creationId xmlns:p14="http://schemas.microsoft.com/office/powerpoint/2010/main" val="246822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14500</TotalTime>
  <Words>1018</Words>
  <Application>Microsoft Office PowerPoint</Application>
  <PresentationFormat>On-screen Show (4:3)</PresentationFormat>
  <Paragraphs>108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Rowlinson.J - Drama</dc:creator>
  <cp:lastModifiedBy>Rowlinson.J - Drama</cp:lastModifiedBy>
  <cp:revision>127</cp:revision>
  <cp:lastPrinted>2019-05-01T11:28:21Z</cp:lastPrinted>
  <dcterms:created xsi:type="dcterms:W3CDTF">2018-07-16T14:54:07Z</dcterms:created>
  <dcterms:modified xsi:type="dcterms:W3CDTF">2020-04-22T10:58:52Z</dcterms:modified>
  <cp:contentStatus/>
</cp:coreProperties>
</file>