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6" r:id="rId3"/>
    <p:sldId id="259" r:id="rId4"/>
    <p:sldId id="262" r:id="rId5"/>
    <p:sldId id="263" r:id="rId6"/>
    <p:sldId id="264" r:id="rId7"/>
    <p:sldId id="267" r:id="rId8"/>
    <p:sldId id="265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11936-A3AA-4857-82DE-15BEB2E64482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9CE2A-BB0A-41B7-AA63-B0338771F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6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E2A-BB0A-41B7-AA63-B0338771F5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E2A-BB0A-41B7-AA63-B0338771F5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9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E2A-BB0A-41B7-AA63-B0338771F5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6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E2A-BB0A-41B7-AA63-B0338771F5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5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E2A-BB0A-41B7-AA63-B0338771F5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6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E2A-BB0A-41B7-AA63-B0338771F5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6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E2A-BB0A-41B7-AA63-B0338771F5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E2A-BB0A-41B7-AA63-B0338771F5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3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8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6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6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1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9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5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9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06B3-83EB-439F-ADFA-7436A154C6F0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E75F-2709-47AE-89AE-9E9C42FE5C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sHnd1M4K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43D3A9-59B1-4BCA-B791-B0ECE7DC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8" y="108627"/>
            <a:ext cx="1095385" cy="1097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1B2903-E530-4500-A531-319F22552A2D}"/>
              </a:ext>
            </a:extLst>
          </p:cNvPr>
          <p:cNvSpPr/>
          <p:nvPr/>
        </p:nvSpPr>
        <p:spPr>
          <a:xfrm>
            <a:off x="2920816" y="1803831"/>
            <a:ext cx="3302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u="dbl" kern="0" smtClean="0">
                <a:solidFill>
                  <a:prstClr val="black"/>
                </a:solidFill>
              </a:rPr>
              <a:t>British Values</a:t>
            </a:r>
            <a:endParaRPr kumimoji="0" lang="en-GB" sz="4400" b="0" i="0" u="dbl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0CD01-491A-4EB5-82DF-D7A9BAABE82B}"/>
              </a:ext>
            </a:extLst>
          </p:cNvPr>
          <p:cNvSpPr/>
          <p:nvPr/>
        </p:nvSpPr>
        <p:spPr>
          <a:xfrm>
            <a:off x="5757628" y="134069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u="dbl" dirty="0" smtClean="0"/>
              <a:t>Home Learning 2020</a:t>
            </a:r>
            <a:endParaRPr lang="en-GB" sz="2800" u="db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755" y="5502410"/>
            <a:ext cx="1396105" cy="1146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6103" y="3200400"/>
            <a:ext cx="627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Complete </a:t>
            </a:r>
            <a:r>
              <a:rPr lang="en-GB" smtClean="0"/>
              <a:t>the </a:t>
            </a:r>
            <a:r>
              <a:rPr lang="en-GB" smtClean="0"/>
              <a:t>tasks </a:t>
            </a:r>
            <a:r>
              <a:rPr lang="en-GB" dirty="0" smtClean="0"/>
              <a:t>on this power point in the boxes given and email back completed work to Mrs Rowlinson</a:t>
            </a:r>
          </a:p>
          <a:p>
            <a:endParaRPr lang="en-GB" dirty="0"/>
          </a:p>
          <a:p>
            <a:pPr algn="ctr"/>
            <a:r>
              <a:rPr lang="en-GB" dirty="0" smtClean="0"/>
              <a:t>j.rowlinson@poolhayes.attrust.org.uk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2D23D2-6BA7-46FB-BE57-166E9AA82620}"/>
              </a:ext>
            </a:extLst>
          </p:cNvPr>
          <p:cNvSpPr txBox="1"/>
          <p:nvPr/>
        </p:nvSpPr>
        <p:spPr>
          <a:xfrm>
            <a:off x="78463" y="223907"/>
            <a:ext cx="895904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Task </a:t>
            </a:r>
            <a:r>
              <a:rPr lang="en-GB" sz="1400" dirty="0" smtClean="0"/>
              <a:t>1- To identify what it means to be British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05538" y="1481770"/>
            <a:ext cx="70377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Watch the following clip and make a list of the aspects of British life that you see in the video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hlinkClick r:id="rId3"/>
              </a:rPr>
              <a:t>https://www.youtube.com/watch?v=BsHnd1M4KsI</a:t>
            </a:r>
            <a:endParaRPr lang="en-GB" dirty="0" smtClean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4941" y="822061"/>
            <a:ext cx="32660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/>
              <a:t>What does it mean to be British?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5538" y="2939143"/>
            <a:ext cx="7037724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List of British life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3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2D23D2-6BA7-46FB-BE57-166E9AA82620}"/>
              </a:ext>
            </a:extLst>
          </p:cNvPr>
          <p:cNvSpPr txBox="1"/>
          <p:nvPr/>
        </p:nvSpPr>
        <p:spPr>
          <a:xfrm>
            <a:off x="78463" y="223907"/>
            <a:ext cx="895904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Task </a:t>
            </a:r>
            <a:r>
              <a:rPr lang="en-GB" sz="1400" dirty="0" smtClean="0"/>
              <a:t>1- To identify what it means to be British</a:t>
            </a:r>
            <a:endParaRPr lang="en-GB" sz="16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3845" y="3638072"/>
            <a:ext cx="248672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Thousands of years of History and </a:t>
            </a:r>
            <a:r>
              <a:rPr lang="en-GB" dirty="0"/>
              <a:t>T</a:t>
            </a:r>
            <a:r>
              <a:rPr lang="en-GB" dirty="0" smtClean="0"/>
              <a:t>radition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577779" y="1760973"/>
            <a:ext cx="17495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The Royal Family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987351" y="1733766"/>
            <a:ext cx="28060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Industry and Manufacturing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03386" y="2480667"/>
            <a:ext cx="44703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Culture- Music, Art, Fashion, Film, Theatre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644576" y="3097323"/>
            <a:ext cx="17459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Sporting Success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182739" y="3134042"/>
            <a:ext cx="22076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Diversity and Equality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4576856" y="3616026"/>
            <a:ext cx="35220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Innovative Architecture and Design </a:t>
            </a:r>
          </a:p>
          <a:p>
            <a:pPr algn="ctr"/>
            <a:r>
              <a:rPr lang="en-GB" dirty="0" smtClean="0"/>
              <a:t>as well as Historical </a:t>
            </a:r>
            <a:r>
              <a:rPr lang="en-GB" dirty="0"/>
              <a:t>B</a:t>
            </a:r>
            <a:r>
              <a:rPr lang="en-GB" dirty="0" smtClean="0"/>
              <a:t>uildings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166575" y="1768686"/>
            <a:ext cx="29560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Farming and Food Production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447822" y="697380"/>
            <a:ext cx="40094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Did you spot any of the following things?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538838" y="6075928"/>
            <a:ext cx="80382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 smtClean="0"/>
              <a:t>Task - Number each aspect from </a:t>
            </a:r>
            <a:r>
              <a:rPr lang="en-GB" b="1" dirty="0" smtClean="0"/>
              <a:t>1-8</a:t>
            </a:r>
          </a:p>
          <a:p>
            <a:pPr algn="ctr"/>
            <a:r>
              <a:rPr lang="en-GB" b="1" dirty="0" smtClean="0"/>
              <a:t>1</a:t>
            </a:r>
            <a:r>
              <a:rPr lang="en-GB" dirty="0" smtClean="0"/>
              <a:t> should be the aspect that you think is most important to British Life and</a:t>
            </a:r>
            <a:r>
              <a:rPr lang="en-GB" b="1" dirty="0" smtClean="0"/>
              <a:t> 8 </a:t>
            </a:r>
            <a:r>
              <a:rPr lang="en-GB" dirty="0" smtClean="0"/>
              <a:t>the least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4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2D23D2-6BA7-46FB-BE57-166E9AA82620}"/>
              </a:ext>
            </a:extLst>
          </p:cNvPr>
          <p:cNvSpPr txBox="1"/>
          <p:nvPr/>
        </p:nvSpPr>
        <p:spPr>
          <a:xfrm>
            <a:off x="78463" y="223907"/>
            <a:ext cx="895904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Task </a:t>
            </a:r>
            <a:r>
              <a:rPr lang="en-GB" sz="1400" dirty="0" smtClean="0"/>
              <a:t>2- To analyse your personal identity</a:t>
            </a:r>
            <a:endParaRPr lang="en-GB" sz="16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2078" y="822061"/>
            <a:ext cx="419185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b="1" dirty="0" smtClean="0"/>
              <a:t>So what makes up your Personal Identity?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397456" y="2003978"/>
            <a:ext cx="45720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 smtClean="0"/>
              <a:t>Some examples could be…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Groups </a:t>
            </a:r>
            <a:r>
              <a:rPr lang="en-GB" dirty="0"/>
              <a:t>or clubs that you belong to - scouts, rugby, choir....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your interests or talents are - film, dance</a:t>
            </a:r>
            <a:r>
              <a:rPr lang="en-GB" dirty="0" smtClean="0"/>
              <a:t>, politics....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things are important to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your hopes are for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Which people are important to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religion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languages that you speak.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Which country you are from.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3021" y="2003978"/>
            <a:ext cx="306994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Come up with three things that you think make up your personal identity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4281154" y="5143299"/>
            <a:ext cx="18473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3021" y="3111973"/>
            <a:ext cx="306994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</a:p>
          <a:p>
            <a:endParaRPr lang="en-GB" dirty="0"/>
          </a:p>
          <a:p>
            <a:r>
              <a:rPr lang="en-GB" dirty="0" smtClean="0"/>
              <a:t>2.</a:t>
            </a:r>
          </a:p>
          <a:p>
            <a:endParaRPr lang="en-GB" dirty="0"/>
          </a:p>
          <a:p>
            <a:r>
              <a:rPr lang="en-GB" dirty="0" smtClean="0"/>
              <a:t>3.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5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2D23D2-6BA7-46FB-BE57-166E9AA82620}"/>
              </a:ext>
            </a:extLst>
          </p:cNvPr>
          <p:cNvSpPr txBox="1"/>
          <p:nvPr/>
        </p:nvSpPr>
        <p:spPr>
          <a:xfrm>
            <a:off x="78463" y="223907"/>
            <a:ext cx="895904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Task 2- To analyse your personal identity</a:t>
            </a:r>
            <a:endParaRPr lang="en-GB" sz="16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00526" y="2171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44410" y="785692"/>
            <a:ext cx="502721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dirty="0"/>
              <a:t>What you </a:t>
            </a:r>
            <a:r>
              <a:rPr lang="en-GB" b="1" dirty="0"/>
              <a:t>value </a:t>
            </a:r>
            <a:r>
              <a:rPr lang="en-GB" dirty="0"/>
              <a:t>also makes up part of who you are</a:t>
            </a:r>
          </a:p>
        </p:txBody>
      </p:sp>
      <p:pic>
        <p:nvPicPr>
          <p:cNvPr id="10" name="Picture 2" descr="http://www.wpclipart.com/page_frames/full_page_signs/Thumb_Up_full_page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420" y="1512800"/>
            <a:ext cx="975935" cy="1292210"/>
          </a:xfrm>
          <a:prstGeom prst="rect">
            <a:avLst/>
          </a:prstGeom>
          <a:noFill/>
        </p:spPr>
      </p:pic>
      <p:pic>
        <p:nvPicPr>
          <p:cNvPr id="13" name="Picture 2" descr="http://www.wpclipart.com/page_frames/full_page_signs/Thumb_Up_full_page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296674" y="1512800"/>
            <a:ext cx="975935" cy="129221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53343" y="1582988"/>
            <a:ext cx="4572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GB" dirty="0" smtClean="0"/>
              <a:t>Look at the words below.</a:t>
            </a:r>
          </a:p>
          <a:p>
            <a:pPr algn="ctr"/>
            <a:r>
              <a:rPr lang="en-GB" dirty="0" smtClean="0"/>
              <a:t>Stick a thumbs up next to the values you think are important and a thumbs down next those that you don’t value.</a:t>
            </a:r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3343" y="3036435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smtClean="0">
                <a:latin typeface="+mn-lt"/>
              </a:rPr>
              <a:t>Honesty</a:t>
            </a:r>
            <a:endParaRPr lang="en-GB" sz="2000" b="1" dirty="0"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73519" y="3018687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Hard work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44410" y="3661920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Caring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67420" y="3645273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Resilience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53343" y="4479098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Laziness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373519" y="4422770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 smtClean="0">
                <a:solidFill>
                  <a:prstClr val="black"/>
                </a:solidFill>
              </a:rPr>
              <a:t>Respectful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30690" y="5075571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Fun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591130" y="5118709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Rudeness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53343" y="5837509"/>
            <a:ext cx="282431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Hurtfulness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422264" y="5816745"/>
            <a:ext cx="2726828" cy="394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Ambition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3386" y="6394017"/>
            <a:ext cx="54291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Why are these things important to your identity?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2D23D2-6BA7-46FB-BE57-166E9AA82620}"/>
              </a:ext>
            </a:extLst>
          </p:cNvPr>
          <p:cNvSpPr txBox="1"/>
          <p:nvPr/>
        </p:nvSpPr>
        <p:spPr>
          <a:xfrm>
            <a:off x="78463" y="223907"/>
            <a:ext cx="895904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Task </a:t>
            </a:r>
            <a:r>
              <a:rPr lang="en-GB" sz="1400" dirty="0" smtClean="0"/>
              <a:t>3- To explain why shared values are important</a:t>
            </a:r>
            <a:endParaRPr lang="en-GB" sz="16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00526" y="2171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3876" y="785692"/>
            <a:ext cx="730828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en-GB" dirty="0"/>
              <a:t>We have talked about personal </a:t>
            </a:r>
            <a:r>
              <a:rPr lang="en-GB" dirty="0" smtClean="0"/>
              <a:t>values, </a:t>
            </a:r>
            <a:r>
              <a:rPr lang="en-GB" dirty="0"/>
              <a:t>but can a school have shared </a:t>
            </a:r>
            <a:r>
              <a:rPr lang="en-GB" dirty="0" smtClean="0"/>
              <a:t>values?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16" y="1407108"/>
            <a:ext cx="2853336" cy="1648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0172" y="3308105"/>
            <a:ext cx="53562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Name the four key values that we share at Pool Hayes?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4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2D23D2-6BA7-46FB-BE57-166E9AA82620}"/>
              </a:ext>
            </a:extLst>
          </p:cNvPr>
          <p:cNvSpPr txBox="1"/>
          <p:nvPr/>
        </p:nvSpPr>
        <p:spPr>
          <a:xfrm>
            <a:off x="78463" y="223907"/>
            <a:ext cx="895904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Task </a:t>
            </a:r>
            <a:r>
              <a:rPr lang="en-GB" sz="1400" dirty="0" smtClean="0"/>
              <a:t>3- To explain why shared values are important</a:t>
            </a:r>
            <a:endParaRPr lang="en-GB" sz="16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00526" y="2171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3876" y="785692"/>
            <a:ext cx="730828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None/>
            </a:pPr>
            <a:r>
              <a:rPr lang="en-GB" dirty="0"/>
              <a:t>We have talked about personal </a:t>
            </a:r>
            <a:r>
              <a:rPr lang="en-GB" dirty="0" smtClean="0"/>
              <a:t>values, </a:t>
            </a:r>
            <a:r>
              <a:rPr lang="en-GB" dirty="0"/>
              <a:t>but can a school have shared </a:t>
            </a:r>
            <a:r>
              <a:rPr lang="en-GB" dirty="0" smtClean="0"/>
              <a:t>values?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16" y="1407108"/>
            <a:ext cx="2853336" cy="1648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0172" y="3308105"/>
            <a:ext cx="53562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Name the four key values that we share at Pool Hayes?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83854" y="4208735"/>
            <a:ext cx="72089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206CB3"/>
                </a:solidFill>
                <a:latin typeface="Open Sans"/>
              </a:rPr>
              <a:t>Responsibility</a:t>
            </a:r>
            <a:r>
              <a:rPr lang="en-GB" b="1" dirty="0">
                <a:solidFill>
                  <a:srgbClr val="FDCE00"/>
                </a:solidFill>
                <a:latin typeface="Open Sans"/>
              </a:rPr>
              <a:t> – </a:t>
            </a:r>
            <a:r>
              <a:rPr lang="en-GB" b="1" dirty="0">
                <a:solidFill>
                  <a:srgbClr val="7E17C2"/>
                </a:solidFill>
                <a:latin typeface="Open Sans"/>
              </a:rPr>
              <a:t>Aspiration </a:t>
            </a:r>
            <a:r>
              <a:rPr lang="en-GB" b="1" dirty="0">
                <a:solidFill>
                  <a:srgbClr val="FDCE00"/>
                </a:solidFill>
                <a:latin typeface="Open Sans"/>
              </a:rPr>
              <a:t>– </a:t>
            </a:r>
            <a:r>
              <a:rPr lang="en-GB" b="1" dirty="0">
                <a:solidFill>
                  <a:srgbClr val="ED0EB5"/>
                </a:solidFill>
                <a:latin typeface="Open Sans"/>
              </a:rPr>
              <a:t>Perseverance</a:t>
            </a:r>
            <a:r>
              <a:rPr lang="en-GB" b="1" dirty="0">
                <a:solidFill>
                  <a:srgbClr val="FDCE00"/>
                </a:solidFill>
                <a:latin typeface="Open Sans"/>
              </a:rPr>
              <a:t> – </a:t>
            </a:r>
            <a:r>
              <a:rPr lang="en-GB" b="1" dirty="0">
                <a:solidFill>
                  <a:srgbClr val="D46108"/>
                </a:solidFill>
                <a:latin typeface="Open Sans"/>
              </a:rPr>
              <a:t>Success</a:t>
            </a:r>
            <a:endParaRPr lang="en-GB" b="0" i="0" dirty="0">
              <a:solidFill>
                <a:srgbClr val="FDCE00"/>
              </a:solidFill>
              <a:effectLst/>
              <a:latin typeface="Open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8696" y="5209102"/>
            <a:ext cx="61392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Why is it important for us as a school to share these values?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2D23D2-6BA7-46FB-BE57-166E9AA82620}"/>
              </a:ext>
            </a:extLst>
          </p:cNvPr>
          <p:cNvSpPr txBox="1"/>
          <p:nvPr/>
        </p:nvSpPr>
        <p:spPr>
          <a:xfrm>
            <a:off x="78463" y="223907"/>
            <a:ext cx="895904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Task </a:t>
            </a:r>
            <a:r>
              <a:rPr lang="en-GB" sz="1400" dirty="0" smtClean="0"/>
              <a:t>3- To explain why shared values are important</a:t>
            </a:r>
            <a:endParaRPr lang="en-GB" sz="16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00526" y="2171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75959" y="800818"/>
            <a:ext cx="539313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dirty="0" smtClean="0"/>
              <a:t>This term you will be studying </a:t>
            </a:r>
            <a:r>
              <a:rPr lang="en-GB" b="1" dirty="0" smtClean="0"/>
              <a:t>British Values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75959" y="3107117"/>
            <a:ext cx="5393133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dirty="0" smtClean="0"/>
              <a:t>In Britain we value above all, the following things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Democracy</a:t>
            </a: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rule of law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Individual </a:t>
            </a:r>
            <a:r>
              <a:rPr lang="en-GB" dirty="0"/>
              <a:t>liberty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Mutual </a:t>
            </a:r>
            <a:r>
              <a:rPr lang="en-GB" dirty="0"/>
              <a:t>respect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Tolerance </a:t>
            </a:r>
            <a:r>
              <a:rPr lang="en-GB" dirty="0"/>
              <a:t>of those of different faiths and beliefs</a:t>
            </a:r>
          </a:p>
          <a:p>
            <a:pPr algn="ctr"/>
            <a:endParaRPr lang="en-GB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57" y="1585606"/>
            <a:ext cx="1978944" cy="1383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618447"/>
            <a:ext cx="2435140" cy="1317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568" t="8028" b="11765"/>
          <a:stretch/>
        </p:blipFill>
        <p:spPr>
          <a:xfrm>
            <a:off x="6686652" y="1585606"/>
            <a:ext cx="1564880" cy="1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2D23D2-6BA7-46FB-BE57-166E9AA82620}"/>
              </a:ext>
            </a:extLst>
          </p:cNvPr>
          <p:cNvSpPr txBox="1"/>
          <p:nvPr/>
        </p:nvSpPr>
        <p:spPr>
          <a:xfrm>
            <a:off x="78463" y="223907"/>
            <a:ext cx="895904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Task </a:t>
            </a:r>
            <a:r>
              <a:rPr lang="en-GB" sz="1400" dirty="0" smtClean="0"/>
              <a:t>3- To explain why shared values are important</a:t>
            </a:r>
            <a:endParaRPr lang="en-GB" sz="16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00526" y="2171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552" y="728425"/>
            <a:ext cx="294773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Design a new logo for British Values that includes all of the values listed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403877" y="728425"/>
            <a:ext cx="294773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Write a paragraph below explain why these values are important to British People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91287" y="1683249"/>
            <a:ext cx="4551375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Logo-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62149" y="5194663"/>
            <a:ext cx="7380514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Explain why these values are important-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08416" y="1960248"/>
            <a:ext cx="2718109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dirty="0" smtClean="0"/>
              <a:t>In Britain we value above all, the following things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Democracy</a:t>
            </a:r>
            <a:endParaRPr lang="en-GB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rule of law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Individual </a:t>
            </a:r>
            <a:r>
              <a:rPr lang="en-GB" dirty="0"/>
              <a:t>liberty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Mutual </a:t>
            </a:r>
            <a:r>
              <a:rPr lang="en-GB" dirty="0"/>
              <a:t>respect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Tolerance </a:t>
            </a:r>
            <a:r>
              <a:rPr lang="en-GB" dirty="0"/>
              <a:t>of those of different faiths and </a:t>
            </a:r>
            <a:r>
              <a:rPr lang="en-GB" dirty="0" smtClean="0"/>
              <a:t>beliefs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14260</TotalTime>
  <Words>546</Words>
  <Application>Microsoft Office PowerPoint</Application>
  <PresentationFormat>On-screen Show (4:3)</PresentationFormat>
  <Paragraphs>112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Rowlinson.J - Drama</dc:creator>
  <cp:lastModifiedBy>Rowlinson.J - Drama</cp:lastModifiedBy>
  <cp:revision>115</cp:revision>
  <dcterms:created xsi:type="dcterms:W3CDTF">2018-07-16T14:54:07Z</dcterms:created>
  <dcterms:modified xsi:type="dcterms:W3CDTF">2020-04-22T10:45:59Z</dcterms:modified>
  <cp:contentStatus/>
</cp:coreProperties>
</file>