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9" r:id="rId6"/>
    <p:sldId id="260" r:id="rId7"/>
    <p:sldId id="261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69" r:id="rId25"/>
    <p:sldId id="270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272" r:id="rId34"/>
    <p:sldId id="273" r:id="rId35"/>
    <p:sldId id="271" r:id="rId36"/>
    <p:sldId id="275" r:id="rId37"/>
    <p:sldId id="276" r:id="rId38"/>
    <p:sldId id="300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5" autoAdjust="0"/>
    <p:restoredTop sz="94660"/>
  </p:normalViewPr>
  <p:slideViewPr>
    <p:cSldViewPr snapToGrid="0">
      <p:cViewPr varScale="1">
        <p:scale>
          <a:sx n="67" d="100"/>
          <a:sy n="67" d="100"/>
        </p:scale>
        <p:origin x="49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ucas.com/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B7E88-1398-4907-884B-7DA6B44726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UCAS APPLICATIONS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2A9174-B996-4F55-84DD-E7E7E0D858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How to register – UCAS 2021</a:t>
            </a:r>
          </a:p>
        </p:txBody>
      </p:sp>
    </p:spTree>
    <p:extLst>
      <p:ext uri="{BB962C8B-B14F-4D97-AF65-F5344CB8AC3E}">
        <p14:creationId xmlns:p14="http://schemas.microsoft.com/office/powerpoint/2010/main" val="547617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3F4807A-5068-4492-8025-D75F320E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49EE4A-071D-7D4E-B3AC-3657D2241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5967" y="1325880"/>
            <a:ext cx="4158334" cy="306650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Use correct capitals for house name</a:t>
            </a:r>
          </a:p>
        </p:txBody>
      </p:sp>
      <p:sp>
        <p:nvSpPr>
          <p:cNvPr id="23" name="Freeform 36">
            <a:extLst>
              <a:ext uri="{FF2B5EF4-FFF2-40B4-BE49-F238E27FC236}">
                <a16:creationId xmlns:a16="http://schemas.microsoft.com/office/drawing/2014/main" id="{B24996F8-180C-4DCB-8A26-DFA336CDE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49646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D8B22DE2-C518-4F77-BE90-E1B6B1909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68960" y="-68960"/>
            <a:ext cx="6858001" cy="6995918"/>
          </a:xfrm>
          <a:custGeom>
            <a:avLst/>
            <a:gdLst>
              <a:gd name="connsiteX0" fmla="*/ 6858001 w 6858001"/>
              <a:gd name="connsiteY0" fmla="*/ 1344715 h 6995918"/>
              <a:gd name="connsiteX1" fmla="*/ 6858001 w 6858001"/>
              <a:gd name="connsiteY1" fmla="*/ 1177 h 6995918"/>
              <a:gd name="connsiteX2" fmla="*/ 6702324 w 6858001"/>
              <a:gd name="connsiteY2" fmla="*/ 26222 h 6995918"/>
              <a:gd name="connsiteX3" fmla="*/ 6547333 w 6858001"/>
              <a:gd name="connsiteY3" fmla="*/ 50091 h 6995918"/>
              <a:gd name="connsiteX4" fmla="*/ 6391657 w 6858001"/>
              <a:gd name="connsiteY4" fmla="*/ 73455 h 6995918"/>
              <a:gd name="connsiteX5" fmla="*/ 6235294 w 6858001"/>
              <a:gd name="connsiteY5" fmla="*/ 93458 h 6995918"/>
              <a:gd name="connsiteX6" fmla="*/ 6079618 w 6858001"/>
              <a:gd name="connsiteY6" fmla="*/ 113629 h 6995918"/>
              <a:gd name="connsiteX7" fmla="*/ 5923255 w 6858001"/>
              <a:gd name="connsiteY7" fmla="*/ 132455 h 6995918"/>
              <a:gd name="connsiteX8" fmla="*/ 5768950 w 6858001"/>
              <a:gd name="connsiteY8" fmla="*/ 148591 h 6995918"/>
              <a:gd name="connsiteX9" fmla="*/ 5612588 w 6858001"/>
              <a:gd name="connsiteY9" fmla="*/ 163887 h 6995918"/>
              <a:gd name="connsiteX10" fmla="*/ 5456911 w 6858001"/>
              <a:gd name="connsiteY10" fmla="*/ 177839 h 6995918"/>
              <a:gd name="connsiteX11" fmla="*/ 5303978 w 6858001"/>
              <a:gd name="connsiteY11" fmla="*/ 189941 h 6995918"/>
              <a:gd name="connsiteX12" fmla="*/ 5148987 w 6858001"/>
              <a:gd name="connsiteY12" fmla="*/ 202044 h 6995918"/>
              <a:gd name="connsiteX13" fmla="*/ 4996054 w 6858001"/>
              <a:gd name="connsiteY13" fmla="*/ 212129 h 6995918"/>
              <a:gd name="connsiteX14" fmla="*/ 4843120 w 6858001"/>
              <a:gd name="connsiteY14" fmla="*/ 220029 h 6995918"/>
              <a:gd name="connsiteX15" fmla="*/ 4690873 w 6858001"/>
              <a:gd name="connsiteY15" fmla="*/ 228266 h 6995918"/>
              <a:gd name="connsiteX16" fmla="*/ 4539997 w 6858001"/>
              <a:gd name="connsiteY16" fmla="*/ 235157 h 6995918"/>
              <a:gd name="connsiteX17" fmla="*/ 4390492 w 6858001"/>
              <a:gd name="connsiteY17" fmla="*/ 240032 h 6995918"/>
              <a:gd name="connsiteX18" fmla="*/ 4240988 w 6858001"/>
              <a:gd name="connsiteY18" fmla="*/ 244234 h 6995918"/>
              <a:gd name="connsiteX19" fmla="*/ 4092855 w 6858001"/>
              <a:gd name="connsiteY19" fmla="*/ 248268 h 6995918"/>
              <a:gd name="connsiteX20" fmla="*/ 3946780 w 6858001"/>
              <a:gd name="connsiteY20" fmla="*/ 250117 h 6995918"/>
              <a:gd name="connsiteX21" fmla="*/ 3800704 w 6858001"/>
              <a:gd name="connsiteY21" fmla="*/ 252134 h 6995918"/>
              <a:gd name="connsiteX22" fmla="*/ 3656686 w 6858001"/>
              <a:gd name="connsiteY22" fmla="*/ 253143 h 6995918"/>
              <a:gd name="connsiteX23" fmla="*/ 3514040 w 6858001"/>
              <a:gd name="connsiteY23" fmla="*/ 252134 h 6995918"/>
              <a:gd name="connsiteX24" fmla="*/ 3372765 w 6858001"/>
              <a:gd name="connsiteY24" fmla="*/ 252134 h 6995918"/>
              <a:gd name="connsiteX25" fmla="*/ 3232862 w 6858001"/>
              <a:gd name="connsiteY25" fmla="*/ 250117 h 6995918"/>
              <a:gd name="connsiteX26" fmla="*/ 3095702 w 6858001"/>
              <a:gd name="connsiteY26" fmla="*/ 247092 h 6995918"/>
              <a:gd name="connsiteX27" fmla="*/ 2959914 w 6858001"/>
              <a:gd name="connsiteY27" fmla="*/ 244234 h 6995918"/>
              <a:gd name="connsiteX28" fmla="*/ 2826868 w 6858001"/>
              <a:gd name="connsiteY28" fmla="*/ 241040 h 6995918"/>
              <a:gd name="connsiteX29" fmla="*/ 2694509 w 6858001"/>
              <a:gd name="connsiteY29" fmla="*/ 236166 h 6995918"/>
              <a:gd name="connsiteX30" fmla="*/ 2564208 w 6858001"/>
              <a:gd name="connsiteY30" fmla="*/ 230955 h 6995918"/>
              <a:gd name="connsiteX31" fmla="*/ 2436649 w 6858001"/>
              <a:gd name="connsiteY31" fmla="*/ 226249 h 6995918"/>
              <a:gd name="connsiteX32" fmla="*/ 2187703 w 6858001"/>
              <a:gd name="connsiteY32" fmla="*/ 212969 h 6995918"/>
              <a:gd name="connsiteX33" fmla="*/ 1949045 w 6858001"/>
              <a:gd name="connsiteY33" fmla="*/ 198850 h 6995918"/>
              <a:gd name="connsiteX34" fmla="*/ 1719988 w 6858001"/>
              <a:gd name="connsiteY34" fmla="*/ 184058 h 6995918"/>
              <a:gd name="connsiteX35" fmla="*/ 1503275 w 6858001"/>
              <a:gd name="connsiteY35" fmla="*/ 167753 h 6995918"/>
              <a:gd name="connsiteX36" fmla="*/ 1296163 w 6858001"/>
              <a:gd name="connsiteY36" fmla="*/ 150776 h 6995918"/>
              <a:gd name="connsiteX37" fmla="*/ 1104139 w 6858001"/>
              <a:gd name="connsiteY37" fmla="*/ 132455 h 6995918"/>
              <a:gd name="connsiteX38" fmla="*/ 923774 w 6858001"/>
              <a:gd name="connsiteY38" fmla="*/ 114469 h 6995918"/>
              <a:gd name="connsiteX39" fmla="*/ 757810 w 6858001"/>
              <a:gd name="connsiteY39" fmla="*/ 96484 h 6995918"/>
              <a:gd name="connsiteX40" fmla="*/ 605563 w 6858001"/>
              <a:gd name="connsiteY40" fmla="*/ 79507 h 6995918"/>
              <a:gd name="connsiteX41" fmla="*/ 470460 w 6858001"/>
              <a:gd name="connsiteY41" fmla="*/ 63370 h 6995918"/>
              <a:gd name="connsiteX42" fmla="*/ 348388 w 6858001"/>
              <a:gd name="connsiteY42" fmla="*/ 48074 h 6995918"/>
              <a:gd name="connsiteX43" fmla="*/ 245518 w 6858001"/>
              <a:gd name="connsiteY43" fmla="*/ 35299 h 6995918"/>
              <a:gd name="connsiteX44" fmla="*/ 159107 w 6858001"/>
              <a:gd name="connsiteY44" fmla="*/ 23197 h 6995918"/>
              <a:gd name="connsiteX45" fmla="*/ 40463 w 6858001"/>
              <a:gd name="connsiteY45" fmla="*/ 5883 h 6995918"/>
              <a:gd name="connsiteX46" fmla="*/ 1 w 6858001"/>
              <a:gd name="connsiteY46" fmla="*/ 0 h 6995918"/>
              <a:gd name="connsiteX47" fmla="*/ 1 w 6858001"/>
              <a:gd name="connsiteY47" fmla="*/ 905354 h 6995918"/>
              <a:gd name="connsiteX48" fmla="*/ 0 w 6858001"/>
              <a:gd name="connsiteY48" fmla="*/ 905354 h 6995918"/>
              <a:gd name="connsiteX49" fmla="*/ 0 w 6858001"/>
              <a:gd name="connsiteY49" fmla="*/ 6995918 h 6995918"/>
              <a:gd name="connsiteX50" fmla="*/ 6858000 w 6858001"/>
              <a:gd name="connsiteY50" fmla="*/ 6995918 h 6995918"/>
              <a:gd name="connsiteX51" fmla="*/ 6858000 w 6858001"/>
              <a:gd name="connsiteY51" fmla="*/ 1344715 h 699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95918">
                <a:moveTo>
                  <a:pt x="6858001" y="1344715"/>
                </a:moveTo>
                <a:lnTo>
                  <a:pt x="6858001" y="1177"/>
                </a:lnTo>
                <a:lnTo>
                  <a:pt x="6702324" y="26222"/>
                </a:lnTo>
                <a:lnTo>
                  <a:pt x="6547333" y="50091"/>
                </a:lnTo>
                <a:lnTo>
                  <a:pt x="6391657" y="73455"/>
                </a:lnTo>
                <a:lnTo>
                  <a:pt x="6235294" y="93458"/>
                </a:lnTo>
                <a:lnTo>
                  <a:pt x="6079618" y="113629"/>
                </a:lnTo>
                <a:lnTo>
                  <a:pt x="5923255" y="132455"/>
                </a:lnTo>
                <a:lnTo>
                  <a:pt x="5768950" y="148591"/>
                </a:lnTo>
                <a:lnTo>
                  <a:pt x="5612588" y="163887"/>
                </a:lnTo>
                <a:lnTo>
                  <a:pt x="5456911" y="177839"/>
                </a:lnTo>
                <a:lnTo>
                  <a:pt x="5303978" y="189941"/>
                </a:lnTo>
                <a:lnTo>
                  <a:pt x="5148987" y="202044"/>
                </a:lnTo>
                <a:lnTo>
                  <a:pt x="4996054" y="212129"/>
                </a:lnTo>
                <a:lnTo>
                  <a:pt x="4843120" y="220029"/>
                </a:lnTo>
                <a:lnTo>
                  <a:pt x="4690873" y="228266"/>
                </a:lnTo>
                <a:lnTo>
                  <a:pt x="4539997" y="235157"/>
                </a:lnTo>
                <a:lnTo>
                  <a:pt x="4390492" y="240032"/>
                </a:lnTo>
                <a:lnTo>
                  <a:pt x="4240988" y="244234"/>
                </a:lnTo>
                <a:lnTo>
                  <a:pt x="4092855" y="248268"/>
                </a:lnTo>
                <a:lnTo>
                  <a:pt x="3946780" y="250117"/>
                </a:lnTo>
                <a:lnTo>
                  <a:pt x="3800704" y="252134"/>
                </a:lnTo>
                <a:lnTo>
                  <a:pt x="3656686" y="253143"/>
                </a:lnTo>
                <a:lnTo>
                  <a:pt x="3514040" y="252134"/>
                </a:lnTo>
                <a:lnTo>
                  <a:pt x="3372765" y="252134"/>
                </a:lnTo>
                <a:lnTo>
                  <a:pt x="3232862" y="250117"/>
                </a:lnTo>
                <a:lnTo>
                  <a:pt x="3095702" y="247092"/>
                </a:lnTo>
                <a:lnTo>
                  <a:pt x="2959914" y="244234"/>
                </a:lnTo>
                <a:lnTo>
                  <a:pt x="2826868" y="241040"/>
                </a:lnTo>
                <a:lnTo>
                  <a:pt x="2694509" y="236166"/>
                </a:lnTo>
                <a:lnTo>
                  <a:pt x="2564208" y="230955"/>
                </a:lnTo>
                <a:lnTo>
                  <a:pt x="2436649" y="226249"/>
                </a:lnTo>
                <a:lnTo>
                  <a:pt x="2187703" y="212969"/>
                </a:lnTo>
                <a:lnTo>
                  <a:pt x="1949045" y="198850"/>
                </a:lnTo>
                <a:lnTo>
                  <a:pt x="1719988" y="184058"/>
                </a:lnTo>
                <a:lnTo>
                  <a:pt x="1503275" y="167753"/>
                </a:lnTo>
                <a:lnTo>
                  <a:pt x="1296163" y="150776"/>
                </a:lnTo>
                <a:lnTo>
                  <a:pt x="1104139" y="132455"/>
                </a:lnTo>
                <a:lnTo>
                  <a:pt x="923774" y="114469"/>
                </a:lnTo>
                <a:lnTo>
                  <a:pt x="757810" y="96484"/>
                </a:lnTo>
                <a:lnTo>
                  <a:pt x="605563" y="79507"/>
                </a:lnTo>
                <a:lnTo>
                  <a:pt x="470460" y="63370"/>
                </a:lnTo>
                <a:lnTo>
                  <a:pt x="348388" y="48074"/>
                </a:lnTo>
                <a:lnTo>
                  <a:pt x="245518" y="35299"/>
                </a:lnTo>
                <a:lnTo>
                  <a:pt x="159107" y="23197"/>
                </a:lnTo>
                <a:lnTo>
                  <a:pt x="40463" y="5883"/>
                </a:lnTo>
                <a:lnTo>
                  <a:pt x="1" y="0"/>
                </a:lnTo>
                <a:lnTo>
                  <a:pt x="1" y="905354"/>
                </a:lnTo>
                <a:lnTo>
                  <a:pt x="0" y="905354"/>
                </a:lnTo>
                <a:lnTo>
                  <a:pt x="0" y="6995918"/>
                </a:lnTo>
                <a:lnTo>
                  <a:pt x="6858000" y="6995918"/>
                </a:lnTo>
                <a:lnTo>
                  <a:pt x="6858000" y="1344715"/>
                </a:lnTo>
                <a:close/>
              </a:path>
            </a:pathLst>
          </a:custGeom>
          <a:ln>
            <a:noFill/>
          </a:ln>
        </p:spPr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30182B0-3559-41D5-9EBC-0BD86BEDA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E03AF9-A41A-1B4E-AA35-1856D98281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854" y="1752721"/>
            <a:ext cx="5450557" cy="3352092"/>
          </a:xfrm>
          <a:prstGeom prst="rect">
            <a:avLst/>
          </a:prstGeom>
          <a:effectLst/>
        </p:spPr>
      </p:pic>
      <p:sp>
        <p:nvSpPr>
          <p:cNvPr id="16" name="Left Arrow 15">
            <a:extLst>
              <a:ext uri="{FF2B5EF4-FFF2-40B4-BE49-F238E27FC236}">
                <a16:creationId xmlns:a16="http://schemas.microsoft.com/office/drawing/2014/main" id="{A214AEDA-39B6-9641-830B-160220F6B4B2}"/>
              </a:ext>
            </a:extLst>
          </p:cNvPr>
          <p:cNvSpPr/>
          <p:nvPr/>
        </p:nvSpPr>
        <p:spPr>
          <a:xfrm>
            <a:off x="5050888" y="3582625"/>
            <a:ext cx="1616927" cy="669073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88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3F4807A-5068-4492-8025-D75F320E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09046C-6E05-8446-9B10-9FC8E4A3D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5967" y="1325880"/>
            <a:ext cx="4158334" cy="3066507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2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This usually happens.  Just make sure you use capitals correctly when you type address in.  </a:t>
            </a:r>
          </a:p>
        </p:txBody>
      </p:sp>
      <p:sp>
        <p:nvSpPr>
          <p:cNvPr id="23" name="Freeform 36">
            <a:extLst>
              <a:ext uri="{FF2B5EF4-FFF2-40B4-BE49-F238E27FC236}">
                <a16:creationId xmlns:a16="http://schemas.microsoft.com/office/drawing/2014/main" id="{B24996F8-180C-4DCB-8A26-DFA336CDE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49646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D8B22DE2-C518-4F77-BE90-E1B6B1909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68960" y="-68960"/>
            <a:ext cx="6858001" cy="6995918"/>
          </a:xfrm>
          <a:custGeom>
            <a:avLst/>
            <a:gdLst>
              <a:gd name="connsiteX0" fmla="*/ 6858001 w 6858001"/>
              <a:gd name="connsiteY0" fmla="*/ 1344715 h 6995918"/>
              <a:gd name="connsiteX1" fmla="*/ 6858001 w 6858001"/>
              <a:gd name="connsiteY1" fmla="*/ 1177 h 6995918"/>
              <a:gd name="connsiteX2" fmla="*/ 6702324 w 6858001"/>
              <a:gd name="connsiteY2" fmla="*/ 26222 h 6995918"/>
              <a:gd name="connsiteX3" fmla="*/ 6547333 w 6858001"/>
              <a:gd name="connsiteY3" fmla="*/ 50091 h 6995918"/>
              <a:gd name="connsiteX4" fmla="*/ 6391657 w 6858001"/>
              <a:gd name="connsiteY4" fmla="*/ 73455 h 6995918"/>
              <a:gd name="connsiteX5" fmla="*/ 6235294 w 6858001"/>
              <a:gd name="connsiteY5" fmla="*/ 93458 h 6995918"/>
              <a:gd name="connsiteX6" fmla="*/ 6079618 w 6858001"/>
              <a:gd name="connsiteY6" fmla="*/ 113629 h 6995918"/>
              <a:gd name="connsiteX7" fmla="*/ 5923255 w 6858001"/>
              <a:gd name="connsiteY7" fmla="*/ 132455 h 6995918"/>
              <a:gd name="connsiteX8" fmla="*/ 5768950 w 6858001"/>
              <a:gd name="connsiteY8" fmla="*/ 148591 h 6995918"/>
              <a:gd name="connsiteX9" fmla="*/ 5612588 w 6858001"/>
              <a:gd name="connsiteY9" fmla="*/ 163887 h 6995918"/>
              <a:gd name="connsiteX10" fmla="*/ 5456911 w 6858001"/>
              <a:gd name="connsiteY10" fmla="*/ 177839 h 6995918"/>
              <a:gd name="connsiteX11" fmla="*/ 5303978 w 6858001"/>
              <a:gd name="connsiteY11" fmla="*/ 189941 h 6995918"/>
              <a:gd name="connsiteX12" fmla="*/ 5148987 w 6858001"/>
              <a:gd name="connsiteY12" fmla="*/ 202044 h 6995918"/>
              <a:gd name="connsiteX13" fmla="*/ 4996054 w 6858001"/>
              <a:gd name="connsiteY13" fmla="*/ 212129 h 6995918"/>
              <a:gd name="connsiteX14" fmla="*/ 4843120 w 6858001"/>
              <a:gd name="connsiteY14" fmla="*/ 220029 h 6995918"/>
              <a:gd name="connsiteX15" fmla="*/ 4690873 w 6858001"/>
              <a:gd name="connsiteY15" fmla="*/ 228266 h 6995918"/>
              <a:gd name="connsiteX16" fmla="*/ 4539997 w 6858001"/>
              <a:gd name="connsiteY16" fmla="*/ 235157 h 6995918"/>
              <a:gd name="connsiteX17" fmla="*/ 4390492 w 6858001"/>
              <a:gd name="connsiteY17" fmla="*/ 240032 h 6995918"/>
              <a:gd name="connsiteX18" fmla="*/ 4240988 w 6858001"/>
              <a:gd name="connsiteY18" fmla="*/ 244234 h 6995918"/>
              <a:gd name="connsiteX19" fmla="*/ 4092855 w 6858001"/>
              <a:gd name="connsiteY19" fmla="*/ 248268 h 6995918"/>
              <a:gd name="connsiteX20" fmla="*/ 3946780 w 6858001"/>
              <a:gd name="connsiteY20" fmla="*/ 250117 h 6995918"/>
              <a:gd name="connsiteX21" fmla="*/ 3800704 w 6858001"/>
              <a:gd name="connsiteY21" fmla="*/ 252134 h 6995918"/>
              <a:gd name="connsiteX22" fmla="*/ 3656686 w 6858001"/>
              <a:gd name="connsiteY22" fmla="*/ 253143 h 6995918"/>
              <a:gd name="connsiteX23" fmla="*/ 3514040 w 6858001"/>
              <a:gd name="connsiteY23" fmla="*/ 252134 h 6995918"/>
              <a:gd name="connsiteX24" fmla="*/ 3372765 w 6858001"/>
              <a:gd name="connsiteY24" fmla="*/ 252134 h 6995918"/>
              <a:gd name="connsiteX25" fmla="*/ 3232862 w 6858001"/>
              <a:gd name="connsiteY25" fmla="*/ 250117 h 6995918"/>
              <a:gd name="connsiteX26" fmla="*/ 3095702 w 6858001"/>
              <a:gd name="connsiteY26" fmla="*/ 247092 h 6995918"/>
              <a:gd name="connsiteX27" fmla="*/ 2959914 w 6858001"/>
              <a:gd name="connsiteY27" fmla="*/ 244234 h 6995918"/>
              <a:gd name="connsiteX28" fmla="*/ 2826868 w 6858001"/>
              <a:gd name="connsiteY28" fmla="*/ 241040 h 6995918"/>
              <a:gd name="connsiteX29" fmla="*/ 2694509 w 6858001"/>
              <a:gd name="connsiteY29" fmla="*/ 236166 h 6995918"/>
              <a:gd name="connsiteX30" fmla="*/ 2564208 w 6858001"/>
              <a:gd name="connsiteY30" fmla="*/ 230955 h 6995918"/>
              <a:gd name="connsiteX31" fmla="*/ 2436649 w 6858001"/>
              <a:gd name="connsiteY31" fmla="*/ 226249 h 6995918"/>
              <a:gd name="connsiteX32" fmla="*/ 2187703 w 6858001"/>
              <a:gd name="connsiteY32" fmla="*/ 212969 h 6995918"/>
              <a:gd name="connsiteX33" fmla="*/ 1949045 w 6858001"/>
              <a:gd name="connsiteY33" fmla="*/ 198850 h 6995918"/>
              <a:gd name="connsiteX34" fmla="*/ 1719988 w 6858001"/>
              <a:gd name="connsiteY34" fmla="*/ 184058 h 6995918"/>
              <a:gd name="connsiteX35" fmla="*/ 1503275 w 6858001"/>
              <a:gd name="connsiteY35" fmla="*/ 167753 h 6995918"/>
              <a:gd name="connsiteX36" fmla="*/ 1296163 w 6858001"/>
              <a:gd name="connsiteY36" fmla="*/ 150776 h 6995918"/>
              <a:gd name="connsiteX37" fmla="*/ 1104139 w 6858001"/>
              <a:gd name="connsiteY37" fmla="*/ 132455 h 6995918"/>
              <a:gd name="connsiteX38" fmla="*/ 923774 w 6858001"/>
              <a:gd name="connsiteY38" fmla="*/ 114469 h 6995918"/>
              <a:gd name="connsiteX39" fmla="*/ 757810 w 6858001"/>
              <a:gd name="connsiteY39" fmla="*/ 96484 h 6995918"/>
              <a:gd name="connsiteX40" fmla="*/ 605563 w 6858001"/>
              <a:gd name="connsiteY40" fmla="*/ 79507 h 6995918"/>
              <a:gd name="connsiteX41" fmla="*/ 470460 w 6858001"/>
              <a:gd name="connsiteY41" fmla="*/ 63370 h 6995918"/>
              <a:gd name="connsiteX42" fmla="*/ 348388 w 6858001"/>
              <a:gd name="connsiteY42" fmla="*/ 48074 h 6995918"/>
              <a:gd name="connsiteX43" fmla="*/ 245518 w 6858001"/>
              <a:gd name="connsiteY43" fmla="*/ 35299 h 6995918"/>
              <a:gd name="connsiteX44" fmla="*/ 159107 w 6858001"/>
              <a:gd name="connsiteY44" fmla="*/ 23197 h 6995918"/>
              <a:gd name="connsiteX45" fmla="*/ 40463 w 6858001"/>
              <a:gd name="connsiteY45" fmla="*/ 5883 h 6995918"/>
              <a:gd name="connsiteX46" fmla="*/ 1 w 6858001"/>
              <a:gd name="connsiteY46" fmla="*/ 0 h 6995918"/>
              <a:gd name="connsiteX47" fmla="*/ 1 w 6858001"/>
              <a:gd name="connsiteY47" fmla="*/ 905354 h 6995918"/>
              <a:gd name="connsiteX48" fmla="*/ 0 w 6858001"/>
              <a:gd name="connsiteY48" fmla="*/ 905354 h 6995918"/>
              <a:gd name="connsiteX49" fmla="*/ 0 w 6858001"/>
              <a:gd name="connsiteY49" fmla="*/ 6995918 h 6995918"/>
              <a:gd name="connsiteX50" fmla="*/ 6858000 w 6858001"/>
              <a:gd name="connsiteY50" fmla="*/ 6995918 h 6995918"/>
              <a:gd name="connsiteX51" fmla="*/ 6858000 w 6858001"/>
              <a:gd name="connsiteY51" fmla="*/ 1344715 h 699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95918">
                <a:moveTo>
                  <a:pt x="6858001" y="1344715"/>
                </a:moveTo>
                <a:lnTo>
                  <a:pt x="6858001" y="1177"/>
                </a:lnTo>
                <a:lnTo>
                  <a:pt x="6702324" y="26222"/>
                </a:lnTo>
                <a:lnTo>
                  <a:pt x="6547333" y="50091"/>
                </a:lnTo>
                <a:lnTo>
                  <a:pt x="6391657" y="73455"/>
                </a:lnTo>
                <a:lnTo>
                  <a:pt x="6235294" y="93458"/>
                </a:lnTo>
                <a:lnTo>
                  <a:pt x="6079618" y="113629"/>
                </a:lnTo>
                <a:lnTo>
                  <a:pt x="5923255" y="132455"/>
                </a:lnTo>
                <a:lnTo>
                  <a:pt x="5768950" y="148591"/>
                </a:lnTo>
                <a:lnTo>
                  <a:pt x="5612588" y="163887"/>
                </a:lnTo>
                <a:lnTo>
                  <a:pt x="5456911" y="177839"/>
                </a:lnTo>
                <a:lnTo>
                  <a:pt x="5303978" y="189941"/>
                </a:lnTo>
                <a:lnTo>
                  <a:pt x="5148987" y="202044"/>
                </a:lnTo>
                <a:lnTo>
                  <a:pt x="4996054" y="212129"/>
                </a:lnTo>
                <a:lnTo>
                  <a:pt x="4843120" y="220029"/>
                </a:lnTo>
                <a:lnTo>
                  <a:pt x="4690873" y="228266"/>
                </a:lnTo>
                <a:lnTo>
                  <a:pt x="4539997" y="235157"/>
                </a:lnTo>
                <a:lnTo>
                  <a:pt x="4390492" y="240032"/>
                </a:lnTo>
                <a:lnTo>
                  <a:pt x="4240988" y="244234"/>
                </a:lnTo>
                <a:lnTo>
                  <a:pt x="4092855" y="248268"/>
                </a:lnTo>
                <a:lnTo>
                  <a:pt x="3946780" y="250117"/>
                </a:lnTo>
                <a:lnTo>
                  <a:pt x="3800704" y="252134"/>
                </a:lnTo>
                <a:lnTo>
                  <a:pt x="3656686" y="253143"/>
                </a:lnTo>
                <a:lnTo>
                  <a:pt x="3514040" y="252134"/>
                </a:lnTo>
                <a:lnTo>
                  <a:pt x="3372765" y="252134"/>
                </a:lnTo>
                <a:lnTo>
                  <a:pt x="3232862" y="250117"/>
                </a:lnTo>
                <a:lnTo>
                  <a:pt x="3095702" y="247092"/>
                </a:lnTo>
                <a:lnTo>
                  <a:pt x="2959914" y="244234"/>
                </a:lnTo>
                <a:lnTo>
                  <a:pt x="2826868" y="241040"/>
                </a:lnTo>
                <a:lnTo>
                  <a:pt x="2694509" y="236166"/>
                </a:lnTo>
                <a:lnTo>
                  <a:pt x="2564208" y="230955"/>
                </a:lnTo>
                <a:lnTo>
                  <a:pt x="2436649" y="226249"/>
                </a:lnTo>
                <a:lnTo>
                  <a:pt x="2187703" y="212969"/>
                </a:lnTo>
                <a:lnTo>
                  <a:pt x="1949045" y="198850"/>
                </a:lnTo>
                <a:lnTo>
                  <a:pt x="1719988" y="184058"/>
                </a:lnTo>
                <a:lnTo>
                  <a:pt x="1503275" y="167753"/>
                </a:lnTo>
                <a:lnTo>
                  <a:pt x="1296163" y="150776"/>
                </a:lnTo>
                <a:lnTo>
                  <a:pt x="1104139" y="132455"/>
                </a:lnTo>
                <a:lnTo>
                  <a:pt x="923774" y="114469"/>
                </a:lnTo>
                <a:lnTo>
                  <a:pt x="757810" y="96484"/>
                </a:lnTo>
                <a:lnTo>
                  <a:pt x="605563" y="79507"/>
                </a:lnTo>
                <a:lnTo>
                  <a:pt x="470460" y="63370"/>
                </a:lnTo>
                <a:lnTo>
                  <a:pt x="348388" y="48074"/>
                </a:lnTo>
                <a:lnTo>
                  <a:pt x="245518" y="35299"/>
                </a:lnTo>
                <a:lnTo>
                  <a:pt x="159107" y="23197"/>
                </a:lnTo>
                <a:lnTo>
                  <a:pt x="40463" y="5883"/>
                </a:lnTo>
                <a:lnTo>
                  <a:pt x="1" y="0"/>
                </a:lnTo>
                <a:lnTo>
                  <a:pt x="1" y="905354"/>
                </a:lnTo>
                <a:lnTo>
                  <a:pt x="0" y="905354"/>
                </a:lnTo>
                <a:lnTo>
                  <a:pt x="0" y="6995918"/>
                </a:lnTo>
                <a:lnTo>
                  <a:pt x="6858000" y="6995918"/>
                </a:lnTo>
                <a:lnTo>
                  <a:pt x="6858000" y="1344715"/>
                </a:lnTo>
                <a:close/>
              </a:path>
            </a:pathLst>
          </a:custGeom>
          <a:ln>
            <a:noFill/>
          </a:ln>
        </p:spPr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30182B0-3559-41D5-9EBC-0BD86BEDA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3CF5B2-7AB5-C740-9EF9-227D03696B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854" y="1316677"/>
            <a:ext cx="5450557" cy="4224181"/>
          </a:xfrm>
          <a:prstGeom prst="rect">
            <a:avLst/>
          </a:prstGeom>
          <a:effectLst/>
        </p:spPr>
      </p:pic>
      <p:sp>
        <p:nvSpPr>
          <p:cNvPr id="16" name="Left Arrow 15">
            <a:extLst>
              <a:ext uri="{FF2B5EF4-FFF2-40B4-BE49-F238E27FC236}">
                <a16:creationId xmlns:a16="http://schemas.microsoft.com/office/drawing/2014/main" id="{3ECB9301-0E2B-9E45-8313-83ACB389E3A4}"/>
              </a:ext>
            </a:extLst>
          </p:cNvPr>
          <p:cNvSpPr/>
          <p:nvPr/>
        </p:nvSpPr>
        <p:spPr>
          <a:xfrm>
            <a:off x="5462796" y="2669685"/>
            <a:ext cx="1616927" cy="669073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9839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3F4807A-5068-4492-8025-D75F320E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2BF27B-64D6-9347-BF29-DAA911D7C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9812" y="1962693"/>
            <a:ext cx="4158334" cy="3066507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Sensible email address that you check </a:t>
            </a:r>
            <a:r>
              <a:rPr lang="en-US" sz="3600" b="1" i="0" u="sng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very regularly</a:t>
            </a:r>
            <a:r>
              <a:rPr lang="en-US" sz="3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.  Can be school or home. </a:t>
            </a:r>
          </a:p>
        </p:txBody>
      </p:sp>
      <p:sp>
        <p:nvSpPr>
          <p:cNvPr id="23" name="Freeform 36">
            <a:extLst>
              <a:ext uri="{FF2B5EF4-FFF2-40B4-BE49-F238E27FC236}">
                <a16:creationId xmlns:a16="http://schemas.microsoft.com/office/drawing/2014/main" id="{B24996F8-180C-4DCB-8A26-DFA336CDE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49646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D8B22DE2-C518-4F77-BE90-E1B6B1909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68960" y="-68960"/>
            <a:ext cx="6858001" cy="6995918"/>
          </a:xfrm>
          <a:custGeom>
            <a:avLst/>
            <a:gdLst>
              <a:gd name="connsiteX0" fmla="*/ 6858001 w 6858001"/>
              <a:gd name="connsiteY0" fmla="*/ 1344715 h 6995918"/>
              <a:gd name="connsiteX1" fmla="*/ 6858001 w 6858001"/>
              <a:gd name="connsiteY1" fmla="*/ 1177 h 6995918"/>
              <a:gd name="connsiteX2" fmla="*/ 6702324 w 6858001"/>
              <a:gd name="connsiteY2" fmla="*/ 26222 h 6995918"/>
              <a:gd name="connsiteX3" fmla="*/ 6547333 w 6858001"/>
              <a:gd name="connsiteY3" fmla="*/ 50091 h 6995918"/>
              <a:gd name="connsiteX4" fmla="*/ 6391657 w 6858001"/>
              <a:gd name="connsiteY4" fmla="*/ 73455 h 6995918"/>
              <a:gd name="connsiteX5" fmla="*/ 6235294 w 6858001"/>
              <a:gd name="connsiteY5" fmla="*/ 93458 h 6995918"/>
              <a:gd name="connsiteX6" fmla="*/ 6079618 w 6858001"/>
              <a:gd name="connsiteY6" fmla="*/ 113629 h 6995918"/>
              <a:gd name="connsiteX7" fmla="*/ 5923255 w 6858001"/>
              <a:gd name="connsiteY7" fmla="*/ 132455 h 6995918"/>
              <a:gd name="connsiteX8" fmla="*/ 5768950 w 6858001"/>
              <a:gd name="connsiteY8" fmla="*/ 148591 h 6995918"/>
              <a:gd name="connsiteX9" fmla="*/ 5612588 w 6858001"/>
              <a:gd name="connsiteY9" fmla="*/ 163887 h 6995918"/>
              <a:gd name="connsiteX10" fmla="*/ 5456911 w 6858001"/>
              <a:gd name="connsiteY10" fmla="*/ 177839 h 6995918"/>
              <a:gd name="connsiteX11" fmla="*/ 5303978 w 6858001"/>
              <a:gd name="connsiteY11" fmla="*/ 189941 h 6995918"/>
              <a:gd name="connsiteX12" fmla="*/ 5148987 w 6858001"/>
              <a:gd name="connsiteY12" fmla="*/ 202044 h 6995918"/>
              <a:gd name="connsiteX13" fmla="*/ 4996054 w 6858001"/>
              <a:gd name="connsiteY13" fmla="*/ 212129 h 6995918"/>
              <a:gd name="connsiteX14" fmla="*/ 4843120 w 6858001"/>
              <a:gd name="connsiteY14" fmla="*/ 220029 h 6995918"/>
              <a:gd name="connsiteX15" fmla="*/ 4690873 w 6858001"/>
              <a:gd name="connsiteY15" fmla="*/ 228266 h 6995918"/>
              <a:gd name="connsiteX16" fmla="*/ 4539997 w 6858001"/>
              <a:gd name="connsiteY16" fmla="*/ 235157 h 6995918"/>
              <a:gd name="connsiteX17" fmla="*/ 4390492 w 6858001"/>
              <a:gd name="connsiteY17" fmla="*/ 240032 h 6995918"/>
              <a:gd name="connsiteX18" fmla="*/ 4240988 w 6858001"/>
              <a:gd name="connsiteY18" fmla="*/ 244234 h 6995918"/>
              <a:gd name="connsiteX19" fmla="*/ 4092855 w 6858001"/>
              <a:gd name="connsiteY19" fmla="*/ 248268 h 6995918"/>
              <a:gd name="connsiteX20" fmla="*/ 3946780 w 6858001"/>
              <a:gd name="connsiteY20" fmla="*/ 250117 h 6995918"/>
              <a:gd name="connsiteX21" fmla="*/ 3800704 w 6858001"/>
              <a:gd name="connsiteY21" fmla="*/ 252134 h 6995918"/>
              <a:gd name="connsiteX22" fmla="*/ 3656686 w 6858001"/>
              <a:gd name="connsiteY22" fmla="*/ 253143 h 6995918"/>
              <a:gd name="connsiteX23" fmla="*/ 3514040 w 6858001"/>
              <a:gd name="connsiteY23" fmla="*/ 252134 h 6995918"/>
              <a:gd name="connsiteX24" fmla="*/ 3372765 w 6858001"/>
              <a:gd name="connsiteY24" fmla="*/ 252134 h 6995918"/>
              <a:gd name="connsiteX25" fmla="*/ 3232862 w 6858001"/>
              <a:gd name="connsiteY25" fmla="*/ 250117 h 6995918"/>
              <a:gd name="connsiteX26" fmla="*/ 3095702 w 6858001"/>
              <a:gd name="connsiteY26" fmla="*/ 247092 h 6995918"/>
              <a:gd name="connsiteX27" fmla="*/ 2959914 w 6858001"/>
              <a:gd name="connsiteY27" fmla="*/ 244234 h 6995918"/>
              <a:gd name="connsiteX28" fmla="*/ 2826868 w 6858001"/>
              <a:gd name="connsiteY28" fmla="*/ 241040 h 6995918"/>
              <a:gd name="connsiteX29" fmla="*/ 2694509 w 6858001"/>
              <a:gd name="connsiteY29" fmla="*/ 236166 h 6995918"/>
              <a:gd name="connsiteX30" fmla="*/ 2564208 w 6858001"/>
              <a:gd name="connsiteY30" fmla="*/ 230955 h 6995918"/>
              <a:gd name="connsiteX31" fmla="*/ 2436649 w 6858001"/>
              <a:gd name="connsiteY31" fmla="*/ 226249 h 6995918"/>
              <a:gd name="connsiteX32" fmla="*/ 2187703 w 6858001"/>
              <a:gd name="connsiteY32" fmla="*/ 212969 h 6995918"/>
              <a:gd name="connsiteX33" fmla="*/ 1949045 w 6858001"/>
              <a:gd name="connsiteY33" fmla="*/ 198850 h 6995918"/>
              <a:gd name="connsiteX34" fmla="*/ 1719988 w 6858001"/>
              <a:gd name="connsiteY34" fmla="*/ 184058 h 6995918"/>
              <a:gd name="connsiteX35" fmla="*/ 1503275 w 6858001"/>
              <a:gd name="connsiteY35" fmla="*/ 167753 h 6995918"/>
              <a:gd name="connsiteX36" fmla="*/ 1296163 w 6858001"/>
              <a:gd name="connsiteY36" fmla="*/ 150776 h 6995918"/>
              <a:gd name="connsiteX37" fmla="*/ 1104139 w 6858001"/>
              <a:gd name="connsiteY37" fmla="*/ 132455 h 6995918"/>
              <a:gd name="connsiteX38" fmla="*/ 923774 w 6858001"/>
              <a:gd name="connsiteY38" fmla="*/ 114469 h 6995918"/>
              <a:gd name="connsiteX39" fmla="*/ 757810 w 6858001"/>
              <a:gd name="connsiteY39" fmla="*/ 96484 h 6995918"/>
              <a:gd name="connsiteX40" fmla="*/ 605563 w 6858001"/>
              <a:gd name="connsiteY40" fmla="*/ 79507 h 6995918"/>
              <a:gd name="connsiteX41" fmla="*/ 470460 w 6858001"/>
              <a:gd name="connsiteY41" fmla="*/ 63370 h 6995918"/>
              <a:gd name="connsiteX42" fmla="*/ 348388 w 6858001"/>
              <a:gd name="connsiteY42" fmla="*/ 48074 h 6995918"/>
              <a:gd name="connsiteX43" fmla="*/ 245518 w 6858001"/>
              <a:gd name="connsiteY43" fmla="*/ 35299 h 6995918"/>
              <a:gd name="connsiteX44" fmla="*/ 159107 w 6858001"/>
              <a:gd name="connsiteY44" fmla="*/ 23197 h 6995918"/>
              <a:gd name="connsiteX45" fmla="*/ 40463 w 6858001"/>
              <a:gd name="connsiteY45" fmla="*/ 5883 h 6995918"/>
              <a:gd name="connsiteX46" fmla="*/ 1 w 6858001"/>
              <a:gd name="connsiteY46" fmla="*/ 0 h 6995918"/>
              <a:gd name="connsiteX47" fmla="*/ 1 w 6858001"/>
              <a:gd name="connsiteY47" fmla="*/ 905354 h 6995918"/>
              <a:gd name="connsiteX48" fmla="*/ 0 w 6858001"/>
              <a:gd name="connsiteY48" fmla="*/ 905354 h 6995918"/>
              <a:gd name="connsiteX49" fmla="*/ 0 w 6858001"/>
              <a:gd name="connsiteY49" fmla="*/ 6995918 h 6995918"/>
              <a:gd name="connsiteX50" fmla="*/ 6858000 w 6858001"/>
              <a:gd name="connsiteY50" fmla="*/ 6995918 h 6995918"/>
              <a:gd name="connsiteX51" fmla="*/ 6858000 w 6858001"/>
              <a:gd name="connsiteY51" fmla="*/ 1344715 h 699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95918">
                <a:moveTo>
                  <a:pt x="6858001" y="1344715"/>
                </a:moveTo>
                <a:lnTo>
                  <a:pt x="6858001" y="1177"/>
                </a:lnTo>
                <a:lnTo>
                  <a:pt x="6702324" y="26222"/>
                </a:lnTo>
                <a:lnTo>
                  <a:pt x="6547333" y="50091"/>
                </a:lnTo>
                <a:lnTo>
                  <a:pt x="6391657" y="73455"/>
                </a:lnTo>
                <a:lnTo>
                  <a:pt x="6235294" y="93458"/>
                </a:lnTo>
                <a:lnTo>
                  <a:pt x="6079618" y="113629"/>
                </a:lnTo>
                <a:lnTo>
                  <a:pt x="5923255" y="132455"/>
                </a:lnTo>
                <a:lnTo>
                  <a:pt x="5768950" y="148591"/>
                </a:lnTo>
                <a:lnTo>
                  <a:pt x="5612588" y="163887"/>
                </a:lnTo>
                <a:lnTo>
                  <a:pt x="5456911" y="177839"/>
                </a:lnTo>
                <a:lnTo>
                  <a:pt x="5303978" y="189941"/>
                </a:lnTo>
                <a:lnTo>
                  <a:pt x="5148987" y="202044"/>
                </a:lnTo>
                <a:lnTo>
                  <a:pt x="4996054" y="212129"/>
                </a:lnTo>
                <a:lnTo>
                  <a:pt x="4843120" y="220029"/>
                </a:lnTo>
                <a:lnTo>
                  <a:pt x="4690873" y="228266"/>
                </a:lnTo>
                <a:lnTo>
                  <a:pt x="4539997" y="235157"/>
                </a:lnTo>
                <a:lnTo>
                  <a:pt x="4390492" y="240032"/>
                </a:lnTo>
                <a:lnTo>
                  <a:pt x="4240988" y="244234"/>
                </a:lnTo>
                <a:lnTo>
                  <a:pt x="4092855" y="248268"/>
                </a:lnTo>
                <a:lnTo>
                  <a:pt x="3946780" y="250117"/>
                </a:lnTo>
                <a:lnTo>
                  <a:pt x="3800704" y="252134"/>
                </a:lnTo>
                <a:lnTo>
                  <a:pt x="3656686" y="253143"/>
                </a:lnTo>
                <a:lnTo>
                  <a:pt x="3514040" y="252134"/>
                </a:lnTo>
                <a:lnTo>
                  <a:pt x="3372765" y="252134"/>
                </a:lnTo>
                <a:lnTo>
                  <a:pt x="3232862" y="250117"/>
                </a:lnTo>
                <a:lnTo>
                  <a:pt x="3095702" y="247092"/>
                </a:lnTo>
                <a:lnTo>
                  <a:pt x="2959914" y="244234"/>
                </a:lnTo>
                <a:lnTo>
                  <a:pt x="2826868" y="241040"/>
                </a:lnTo>
                <a:lnTo>
                  <a:pt x="2694509" y="236166"/>
                </a:lnTo>
                <a:lnTo>
                  <a:pt x="2564208" y="230955"/>
                </a:lnTo>
                <a:lnTo>
                  <a:pt x="2436649" y="226249"/>
                </a:lnTo>
                <a:lnTo>
                  <a:pt x="2187703" y="212969"/>
                </a:lnTo>
                <a:lnTo>
                  <a:pt x="1949045" y="198850"/>
                </a:lnTo>
                <a:lnTo>
                  <a:pt x="1719988" y="184058"/>
                </a:lnTo>
                <a:lnTo>
                  <a:pt x="1503275" y="167753"/>
                </a:lnTo>
                <a:lnTo>
                  <a:pt x="1296163" y="150776"/>
                </a:lnTo>
                <a:lnTo>
                  <a:pt x="1104139" y="132455"/>
                </a:lnTo>
                <a:lnTo>
                  <a:pt x="923774" y="114469"/>
                </a:lnTo>
                <a:lnTo>
                  <a:pt x="757810" y="96484"/>
                </a:lnTo>
                <a:lnTo>
                  <a:pt x="605563" y="79507"/>
                </a:lnTo>
                <a:lnTo>
                  <a:pt x="470460" y="63370"/>
                </a:lnTo>
                <a:lnTo>
                  <a:pt x="348388" y="48074"/>
                </a:lnTo>
                <a:lnTo>
                  <a:pt x="245518" y="35299"/>
                </a:lnTo>
                <a:lnTo>
                  <a:pt x="159107" y="23197"/>
                </a:lnTo>
                <a:lnTo>
                  <a:pt x="40463" y="5883"/>
                </a:lnTo>
                <a:lnTo>
                  <a:pt x="1" y="0"/>
                </a:lnTo>
                <a:lnTo>
                  <a:pt x="1" y="905354"/>
                </a:lnTo>
                <a:lnTo>
                  <a:pt x="0" y="905354"/>
                </a:lnTo>
                <a:lnTo>
                  <a:pt x="0" y="6995918"/>
                </a:lnTo>
                <a:lnTo>
                  <a:pt x="6858000" y="6995918"/>
                </a:lnTo>
                <a:lnTo>
                  <a:pt x="6858000" y="1344715"/>
                </a:lnTo>
                <a:close/>
              </a:path>
            </a:pathLst>
          </a:custGeom>
          <a:ln>
            <a:noFill/>
          </a:ln>
        </p:spPr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30182B0-3559-41D5-9EBC-0BD86BEDA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874FCF-567F-0241-9E97-CB341C0776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854" y="1003270"/>
            <a:ext cx="5450557" cy="4850995"/>
          </a:xfrm>
          <a:prstGeom prst="rect">
            <a:avLst/>
          </a:prstGeom>
          <a:effectLst/>
        </p:spPr>
      </p:pic>
      <p:sp>
        <p:nvSpPr>
          <p:cNvPr id="16" name="Left Arrow 15">
            <a:extLst>
              <a:ext uri="{FF2B5EF4-FFF2-40B4-BE49-F238E27FC236}">
                <a16:creationId xmlns:a16="http://schemas.microsoft.com/office/drawing/2014/main" id="{EE720CF0-9EB7-E443-B5C5-602506926361}"/>
              </a:ext>
            </a:extLst>
          </p:cNvPr>
          <p:cNvSpPr/>
          <p:nvPr/>
        </p:nvSpPr>
        <p:spPr>
          <a:xfrm>
            <a:off x="5607875" y="3593999"/>
            <a:ext cx="1616927" cy="669073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5524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57B325C-3E35-45CF-9D07-3BCB281F3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33AAEA-A73D-FD4B-B180-E4B4461ED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5771" y="2176387"/>
            <a:ext cx="3352375" cy="306650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You can choose how they contact you. </a:t>
            </a:r>
          </a:p>
        </p:txBody>
      </p:sp>
      <p:sp>
        <p:nvSpPr>
          <p:cNvPr id="23" name="Freeform 36">
            <a:extLst>
              <a:ext uri="{FF2B5EF4-FFF2-40B4-BE49-F238E27FC236}">
                <a16:creationId xmlns:a16="http://schemas.microsoft.com/office/drawing/2014/main" id="{C24BEC42-AFF3-40D1-93A2-A27A42E1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608F427C-1EC9-4280-9367-F2B3AA063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98810A7-E114-447A-A7D6-69B27CFB5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E0A166-2A75-D740-8D6F-BFBFA8A317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854" y="1179168"/>
            <a:ext cx="6270662" cy="4499199"/>
          </a:xfrm>
          <a:prstGeom prst="rect">
            <a:avLst/>
          </a:prstGeom>
          <a:effectLst/>
        </p:spPr>
      </p:pic>
      <p:sp>
        <p:nvSpPr>
          <p:cNvPr id="16" name="Left Arrow 15">
            <a:extLst>
              <a:ext uri="{FF2B5EF4-FFF2-40B4-BE49-F238E27FC236}">
                <a16:creationId xmlns:a16="http://schemas.microsoft.com/office/drawing/2014/main" id="{B0D64A48-F209-5A4E-8C00-C6D0AE3D54C1}"/>
              </a:ext>
            </a:extLst>
          </p:cNvPr>
          <p:cNvSpPr/>
          <p:nvPr/>
        </p:nvSpPr>
        <p:spPr>
          <a:xfrm>
            <a:off x="5891629" y="3277675"/>
            <a:ext cx="1616927" cy="669073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2444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57B325C-3E35-45CF-9D07-3BCB281F3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903969-9140-5A48-B0A8-35A7C5337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8318" y="2669685"/>
            <a:ext cx="3352375" cy="3066507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Write down your PASSWORD and the answers to the 4 security questions – including whether they are upper or lower case! </a:t>
            </a:r>
            <a:br>
              <a:rPr lang="en-GB" sz="2000" dirty="0">
                <a:solidFill>
                  <a:schemeClr val="bg1"/>
                </a:solidFill>
              </a:rPr>
            </a:br>
            <a:endParaRPr lang="en-US" sz="2000" b="0" i="0" kern="1200" dirty="0">
              <a:solidFill>
                <a:schemeClr val="bg1"/>
              </a:solidFill>
            </a:endParaRPr>
          </a:p>
        </p:txBody>
      </p:sp>
      <p:sp>
        <p:nvSpPr>
          <p:cNvPr id="23" name="Freeform 36">
            <a:extLst>
              <a:ext uri="{FF2B5EF4-FFF2-40B4-BE49-F238E27FC236}">
                <a16:creationId xmlns:a16="http://schemas.microsoft.com/office/drawing/2014/main" id="{C24BEC42-AFF3-40D1-93A2-A27A42E1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608F427C-1EC9-4280-9367-F2B3AA063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98810A7-E114-447A-A7D6-69B27CFB5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63B4E3-8DEC-464E-8836-53854C9AC9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727" y="647698"/>
            <a:ext cx="5996915" cy="5562139"/>
          </a:xfrm>
          <a:prstGeom prst="rect">
            <a:avLst/>
          </a:prstGeom>
          <a:effectLst/>
        </p:spPr>
      </p:pic>
      <p:sp>
        <p:nvSpPr>
          <p:cNvPr id="16" name="Left Arrow 15">
            <a:extLst>
              <a:ext uri="{FF2B5EF4-FFF2-40B4-BE49-F238E27FC236}">
                <a16:creationId xmlns:a16="http://schemas.microsoft.com/office/drawing/2014/main" id="{57950864-01CD-0C4B-8596-64914CBBBA37}"/>
              </a:ext>
            </a:extLst>
          </p:cNvPr>
          <p:cNvSpPr/>
          <p:nvPr/>
        </p:nvSpPr>
        <p:spPr>
          <a:xfrm>
            <a:off x="6126490" y="4495800"/>
            <a:ext cx="1616927" cy="669073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236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57B325C-3E35-45CF-9D07-3BCB281F3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3E45CD-4A98-E946-9CE1-90B7493AE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9954" y="1895513"/>
            <a:ext cx="3936569" cy="4276687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8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Write down your username – it is only in little writing and won’t appear again! </a:t>
            </a:r>
            <a:br>
              <a:rPr lang="en-US" sz="28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br>
              <a:rPr lang="en-US" sz="2800" dirty="0">
                <a:solidFill>
                  <a:srgbClr val="EBEBEB"/>
                </a:solidFill>
              </a:rPr>
            </a:br>
            <a:r>
              <a:rPr lang="en-US" sz="2800" dirty="0">
                <a:solidFill>
                  <a:srgbClr val="EBEBEB"/>
                </a:solidFill>
              </a:rPr>
              <a:t>Then go to LOG IN NOW</a:t>
            </a:r>
            <a:endParaRPr lang="en-US" sz="28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3" name="Freeform 36">
            <a:extLst>
              <a:ext uri="{FF2B5EF4-FFF2-40B4-BE49-F238E27FC236}">
                <a16:creationId xmlns:a16="http://schemas.microsoft.com/office/drawing/2014/main" id="{C24BEC42-AFF3-40D1-93A2-A27A42E1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608F427C-1EC9-4280-9367-F2B3AA063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98810A7-E114-447A-A7D6-69B27CFB5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8773FE-E031-3341-8E9D-6D793A273A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854" y="1759204"/>
            <a:ext cx="6270662" cy="3339127"/>
          </a:xfrm>
          <a:prstGeom prst="rect">
            <a:avLst/>
          </a:prstGeom>
          <a:effectLst/>
        </p:spPr>
      </p:pic>
      <p:sp>
        <p:nvSpPr>
          <p:cNvPr id="16" name="Left Arrow 15">
            <a:extLst>
              <a:ext uri="{FF2B5EF4-FFF2-40B4-BE49-F238E27FC236}">
                <a16:creationId xmlns:a16="http://schemas.microsoft.com/office/drawing/2014/main" id="{2E92D5AE-A35B-A04D-A38F-3D36DCAE5C93}"/>
              </a:ext>
            </a:extLst>
          </p:cNvPr>
          <p:cNvSpPr/>
          <p:nvPr/>
        </p:nvSpPr>
        <p:spPr>
          <a:xfrm>
            <a:off x="6087412" y="2751563"/>
            <a:ext cx="1616927" cy="669073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Raised hand">
            <a:extLst>
              <a:ext uri="{FF2B5EF4-FFF2-40B4-BE49-F238E27FC236}">
                <a16:creationId xmlns:a16="http://schemas.microsoft.com/office/drawing/2014/main" id="{FAA20D9C-788F-D44D-8C11-82499047C6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07768" y="389363"/>
            <a:ext cx="2234043" cy="2234043"/>
          </a:xfrm>
          <a:prstGeom prst="rect">
            <a:avLst/>
          </a:prstGeom>
        </p:spPr>
      </p:pic>
      <p:sp>
        <p:nvSpPr>
          <p:cNvPr id="18" name="Left Arrow 17">
            <a:extLst>
              <a:ext uri="{FF2B5EF4-FFF2-40B4-BE49-F238E27FC236}">
                <a16:creationId xmlns:a16="http://schemas.microsoft.com/office/drawing/2014/main" id="{E2C60466-E2A2-9547-8E51-B9725F1C3A92}"/>
              </a:ext>
            </a:extLst>
          </p:cNvPr>
          <p:cNvSpPr/>
          <p:nvPr/>
        </p:nvSpPr>
        <p:spPr>
          <a:xfrm rot="5400000">
            <a:off x="1692339" y="4986271"/>
            <a:ext cx="1616927" cy="669073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4107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3F4807A-5068-4492-8025-D75F320E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7CF39D-5620-284B-81F7-0545ABEA2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9812" y="2283905"/>
            <a:ext cx="4158334" cy="306650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You are applying through school/ college </a:t>
            </a:r>
          </a:p>
        </p:txBody>
      </p:sp>
      <p:sp>
        <p:nvSpPr>
          <p:cNvPr id="23" name="Freeform 36">
            <a:extLst>
              <a:ext uri="{FF2B5EF4-FFF2-40B4-BE49-F238E27FC236}">
                <a16:creationId xmlns:a16="http://schemas.microsoft.com/office/drawing/2014/main" id="{B24996F8-180C-4DCB-8A26-DFA336CDE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49646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D8B22DE2-C518-4F77-BE90-E1B6B1909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68960" y="-68960"/>
            <a:ext cx="6858001" cy="6995918"/>
          </a:xfrm>
          <a:custGeom>
            <a:avLst/>
            <a:gdLst>
              <a:gd name="connsiteX0" fmla="*/ 6858001 w 6858001"/>
              <a:gd name="connsiteY0" fmla="*/ 1344715 h 6995918"/>
              <a:gd name="connsiteX1" fmla="*/ 6858001 w 6858001"/>
              <a:gd name="connsiteY1" fmla="*/ 1177 h 6995918"/>
              <a:gd name="connsiteX2" fmla="*/ 6702324 w 6858001"/>
              <a:gd name="connsiteY2" fmla="*/ 26222 h 6995918"/>
              <a:gd name="connsiteX3" fmla="*/ 6547333 w 6858001"/>
              <a:gd name="connsiteY3" fmla="*/ 50091 h 6995918"/>
              <a:gd name="connsiteX4" fmla="*/ 6391657 w 6858001"/>
              <a:gd name="connsiteY4" fmla="*/ 73455 h 6995918"/>
              <a:gd name="connsiteX5" fmla="*/ 6235294 w 6858001"/>
              <a:gd name="connsiteY5" fmla="*/ 93458 h 6995918"/>
              <a:gd name="connsiteX6" fmla="*/ 6079618 w 6858001"/>
              <a:gd name="connsiteY6" fmla="*/ 113629 h 6995918"/>
              <a:gd name="connsiteX7" fmla="*/ 5923255 w 6858001"/>
              <a:gd name="connsiteY7" fmla="*/ 132455 h 6995918"/>
              <a:gd name="connsiteX8" fmla="*/ 5768950 w 6858001"/>
              <a:gd name="connsiteY8" fmla="*/ 148591 h 6995918"/>
              <a:gd name="connsiteX9" fmla="*/ 5612588 w 6858001"/>
              <a:gd name="connsiteY9" fmla="*/ 163887 h 6995918"/>
              <a:gd name="connsiteX10" fmla="*/ 5456911 w 6858001"/>
              <a:gd name="connsiteY10" fmla="*/ 177839 h 6995918"/>
              <a:gd name="connsiteX11" fmla="*/ 5303978 w 6858001"/>
              <a:gd name="connsiteY11" fmla="*/ 189941 h 6995918"/>
              <a:gd name="connsiteX12" fmla="*/ 5148987 w 6858001"/>
              <a:gd name="connsiteY12" fmla="*/ 202044 h 6995918"/>
              <a:gd name="connsiteX13" fmla="*/ 4996054 w 6858001"/>
              <a:gd name="connsiteY13" fmla="*/ 212129 h 6995918"/>
              <a:gd name="connsiteX14" fmla="*/ 4843120 w 6858001"/>
              <a:gd name="connsiteY14" fmla="*/ 220029 h 6995918"/>
              <a:gd name="connsiteX15" fmla="*/ 4690873 w 6858001"/>
              <a:gd name="connsiteY15" fmla="*/ 228266 h 6995918"/>
              <a:gd name="connsiteX16" fmla="*/ 4539997 w 6858001"/>
              <a:gd name="connsiteY16" fmla="*/ 235157 h 6995918"/>
              <a:gd name="connsiteX17" fmla="*/ 4390492 w 6858001"/>
              <a:gd name="connsiteY17" fmla="*/ 240032 h 6995918"/>
              <a:gd name="connsiteX18" fmla="*/ 4240988 w 6858001"/>
              <a:gd name="connsiteY18" fmla="*/ 244234 h 6995918"/>
              <a:gd name="connsiteX19" fmla="*/ 4092855 w 6858001"/>
              <a:gd name="connsiteY19" fmla="*/ 248268 h 6995918"/>
              <a:gd name="connsiteX20" fmla="*/ 3946780 w 6858001"/>
              <a:gd name="connsiteY20" fmla="*/ 250117 h 6995918"/>
              <a:gd name="connsiteX21" fmla="*/ 3800704 w 6858001"/>
              <a:gd name="connsiteY21" fmla="*/ 252134 h 6995918"/>
              <a:gd name="connsiteX22" fmla="*/ 3656686 w 6858001"/>
              <a:gd name="connsiteY22" fmla="*/ 253143 h 6995918"/>
              <a:gd name="connsiteX23" fmla="*/ 3514040 w 6858001"/>
              <a:gd name="connsiteY23" fmla="*/ 252134 h 6995918"/>
              <a:gd name="connsiteX24" fmla="*/ 3372765 w 6858001"/>
              <a:gd name="connsiteY24" fmla="*/ 252134 h 6995918"/>
              <a:gd name="connsiteX25" fmla="*/ 3232862 w 6858001"/>
              <a:gd name="connsiteY25" fmla="*/ 250117 h 6995918"/>
              <a:gd name="connsiteX26" fmla="*/ 3095702 w 6858001"/>
              <a:gd name="connsiteY26" fmla="*/ 247092 h 6995918"/>
              <a:gd name="connsiteX27" fmla="*/ 2959914 w 6858001"/>
              <a:gd name="connsiteY27" fmla="*/ 244234 h 6995918"/>
              <a:gd name="connsiteX28" fmla="*/ 2826868 w 6858001"/>
              <a:gd name="connsiteY28" fmla="*/ 241040 h 6995918"/>
              <a:gd name="connsiteX29" fmla="*/ 2694509 w 6858001"/>
              <a:gd name="connsiteY29" fmla="*/ 236166 h 6995918"/>
              <a:gd name="connsiteX30" fmla="*/ 2564208 w 6858001"/>
              <a:gd name="connsiteY30" fmla="*/ 230955 h 6995918"/>
              <a:gd name="connsiteX31" fmla="*/ 2436649 w 6858001"/>
              <a:gd name="connsiteY31" fmla="*/ 226249 h 6995918"/>
              <a:gd name="connsiteX32" fmla="*/ 2187703 w 6858001"/>
              <a:gd name="connsiteY32" fmla="*/ 212969 h 6995918"/>
              <a:gd name="connsiteX33" fmla="*/ 1949045 w 6858001"/>
              <a:gd name="connsiteY33" fmla="*/ 198850 h 6995918"/>
              <a:gd name="connsiteX34" fmla="*/ 1719988 w 6858001"/>
              <a:gd name="connsiteY34" fmla="*/ 184058 h 6995918"/>
              <a:gd name="connsiteX35" fmla="*/ 1503275 w 6858001"/>
              <a:gd name="connsiteY35" fmla="*/ 167753 h 6995918"/>
              <a:gd name="connsiteX36" fmla="*/ 1296163 w 6858001"/>
              <a:gd name="connsiteY36" fmla="*/ 150776 h 6995918"/>
              <a:gd name="connsiteX37" fmla="*/ 1104139 w 6858001"/>
              <a:gd name="connsiteY37" fmla="*/ 132455 h 6995918"/>
              <a:gd name="connsiteX38" fmla="*/ 923774 w 6858001"/>
              <a:gd name="connsiteY38" fmla="*/ 114469 h 6995918"/>
              <a:gd name="connsiteX39" fmla="*/ 757810 w 6858001"/>
              <a:gd name="connsiteY39" fmla="*/ 96484 h 6995918"/>
              <a:gd name="connsiteX40" fmla="*/ 605563 w 6858001"/>
              <a:gd name="connsiteY40" fmla="*/ 79507 h 6995918"/>
              <a:gd name="connsiteX41" fmla="*/ 470460 w 6858001"/>
              <a:gd name="connsiteY41" fmla="*/ 63370 h 6995918"/>
              <a:gd name="connsiteX42" fmla="*/ 348388 w 6858001"/>
              <a:gd name="connsiteY42" fmla="*/ 48074 h 6995918"/>
              <a:gd name="connsiteX43" fmla="*/ 245518 w 6858001"/>
              <a:gd name="connsiteY43" fmla="*/ 35299 h 6995918"/>
              <a:gd name="connsiteX44" fmla="*/ 159107 w 6858001"/>
              <a:gd name="connsiteY44" fmla="*/ 23197 h 6995918"/>
              <a:gd name="connsiteX45" fmla="*/ 40463 w 6858001"/>
              <a:gd name="connsiteY45" fmla="*/ 5883 h 6995918"/>
              <a:gd name="connsiteX46" fmla="*/ 1 w 6858001"/>
              <a:gd name="connsiteY46" fmla="*/ 0 h 6995918"/>
              <a:gd name="connsiteX47" fmla="*/ 1 w 6858001"/>
              <a:gd name="connsiteY47" fmla="*/ 905354 h 6995918"/>
              <a:gd name="connsiteX48" fmla="*/ 0 w 6858001"/>
              <a:gd name="connsiteY48" fmla="*/ 905354 h 6995918"/>
              <a:gd name="connsiteX49" fmla="*/ 0 w 6858001"/>
              <a:gd name="connsiteY49" fmla="*/ 6995918 h 6995918"/>
              <a:gd name="connsiteX50" fmla="*/ 6858000 w 6858001"/>
              <a:gd name="connsiteY50" fmla="*/ 6995918 h 6995918"/>
              <a:gd name="connsiteX51" fmla="*/ 6858000 w 6858001"/>
              <a:gd name="connsiteY51" fmla="*/ 1344715 h 699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95918">
                <a:moveTo>
                  <a:pt x="6858001" y="1344715"/>
                </a:moveTo>
                <a:lnTo>
                  <a:pt x="6858001" y="1177"/>
                </a:lnTo>
                <a:lnTo>
                  <a:pt x="6702324" y="26222"/>
                </a:lnTo>
                <a:lnTo>
                  <a:pt x="6547333" y="50091"/>
                </a:lnTo>
                <a:lnTo>
                  <a:pt x="6391657" y="73455"/>
                </a:lnTo>
                <a:lnTo>
                  <a:pt x="6235294" y="93458"/>
                </a:lnTo>
                <a:lnTo>
                  <a:pt x="6079618" y="113629"/>
                </a:lnTo>
                <a:lnTo>
                  <a:pt x="5923255" y="132455"/>
                </a:lnTo>
                <a:lnTo>
                  <a:pt x="5768950" y="148591"/>
                </a:lnTo>
                <a:lnTo>
                  <a:pt x="5612588" y="163887"/>
                </a:lnTo>
                <a:lnTo>
                  <a:pt x="5456911" y="177839"/>
                </a:lnTo>
                <a:lnTo>
                  <a:pt x="5303978" y="189941"/>
                </a:lnTo>
                <a:lnTo>
                  <a:pt x="5148987" y="202044"/>
                </a:lnTo>
                <a:lnTo>
                  <a:pt x="4996054" y="212129"/>
                </a:lnTo>
                <a:lnTo>
                  <a:pt x="4843120" y="220029"/>
                </a:lnTo>
                <a:lnTo>
                  <a:pt x="4690873" y="228266"/>
                </a:lnTo>
                <a:lnTo>
                  <a:pt x="4539997" y="235157"/>
                </a:lnTo>
                <a:lnTo>
                  <a:pt x="4390492" y="240032"/>
                </a:lnTo>
                <a:lnTo>
                  <a:pt x="4240988" y="244234"/>
                </a:lnTo>
                <a:lnTo>
                  <a:pt x="4092855" y="248268"/>
                </a:lnTo>
                <a:lnTo>
                  <a:pt x="3946780" y="250117"/>
                </a:lnTo>
                <a:lnTo>
                  <a:pt x="3800704" y="252134"/>
                </a:lnTo>
                <a:lnTo>
                  <a:pt x="3656686" y="253143"/>
                </a:lnTo>
                <a:lnTo>
                  <a:pt x="3514040" y="252134"/>
                </a:lnTo>
                <a:lnTo>
                  <a:pt x="3372765" y="252134"/>
                </a:lnTo>
                <a:lnTo>
                  <a:pt x="3232862" y="250117"/>
                </a:lnTo>
                <a:lnTo>
                  <a:pt x="3095702" y="247092"/>
                </a:lnTo>
                <a:lnTo>
                  <a:pt x="2959914" y="244234"/>
                </a:lnTo>
                <a:lnTo>
                  <a:pt x="2826868" y="241040"/>
                </a:lnTo>
                <a:lnTo>
                  <a:pt x="2694509" y="236166"/>
                </a:lnTo>
                <a:lnTo>
                  <a:pt x="2564208" y="230955"/>
                </a:lnTo>
                <a:lnTo>
                  <a:pt x="2436649" y="226249"/>
                </a:lnTo>
                <a:lnTo>
                  <a:pt x="2187703" y="212969"/>
                </a:lnTo>
                <a:lnTo>
                  <a:pt x="1949045" y="198850"/>
                </a:lnTo>
                <a:lnTo>
                  <a:pt x="1719988" y="184058"/>
                </a:lnTo>
                <a:lnTo>
                  <a:pt x="1503275" y="167753"/>
                </a:lnTo>
                <a:lnTo>
                  <a:pt x="1296163" y="150776"/>
                </a:lnTo>
                <a:lnTo>
                  <a:pt x="1104139" y="132455"/>
                </a:lnTo>
                <a:lnTo>
                  <a:pt x="923774" y="114469"/>
                </a:lnTo>
                <a:lnTo>
                  <a:pt x="757810" y="96484"/>
                </a:lnTo>
                <a:lnTo>
                  <a:pt x="605563" y="79507"/>
                </a:lnTo>
                <a:lnTo>
                  <a:pt x="470460" y="63370"/>
                </a:lnTo>
                <a:lnTo>
                  <a:pt x="348388" y="48074"/>
                </a:lnTo>
                <a:lnTo>
                  <a:pt x="245518" y="35299"/>
                </a:lnTo>
                <a:lnTo>
                  <a:pt x="159107" y="23197"/>
                </a:lnTo>
                <a:lnTo>
                  <a:pt x="40463" y="5883"/>
                </a:lnTo>
                <a:lnTo>
                  <a:pt x="1" y="0"/>
                </a:lnTo>
                <a:lnTo>
                  <a:pt x="1" y="905354"/>
                </a:lnTo>
                <a:lnTo>
                  <a:pt x="0" y="905354"/>
                </a:lnTo>
                <a:lnTo>
                  <a:pt x="0" y="6995918"/>
                </a:lnTo>
                <a:lnTo>
                  <a:pt x="6858000" y="6995918"/>
                </a:lnTo>
                <a:lnTo>
                  <a:pt x="6858000" y="1344715"/>
                </a:lnTo>
                <a:close/>
              </a:path>
            </a:pathLst>
          </a:custGeom>
          <a:ln>
            <a:noFill/>
          </a:ln>
        </p:spPr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30182B0-3559-41D5-9EBC-0BD86BEDA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1F4178-5808-CF4F-92D5-1C4951C8B9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854" y="1936678"/>
            <a:ext cx="5450557" cy="2984179"/>
          </a:xfrm>
          <a:prstGeom prst="rect">
            <a:avLst/>
          </a:prstGeom>
          <a:effectLst/>
        </p:spPr>
      </p:pic>
      <p:sp>
        <p:nvSpPr>
          <p:cNvPr id="16" name="Left Arrow 15">
            <a:extLst>
              <a:ext uri="{FF2B5EF4-FFF2-40B4-BE49-F238E27FC236}">
                <a16:creationId xmlns:a16="http://schemas.microsoft.com/office/drawing/2014/main" id="{9603BE83-F95E-AC4E-BCAD-0A2FE7E06BBC}"/>
              </a:ext>
            </a:extLst>
          </p:cNvPr>
          <p:cNvSpPr/>
          <p:nvPr/>
        </p:nvSpPr>
        <p:spPr>
          <a:xfrm>
            <a:off x="4584083" y="3148085"/>
            <a:ext cx="2411837" cy="669073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0685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3F4807A-5068-4492-8025-D75F320E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73864D-8539-8F43-80B1-BF815DF3E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9118" y="1429293"/>
            <a:ext cx="5199772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Buzzword is </a:t>
            </a:r>
            <a:br>
              <a:rPr lang="en-US" sz="5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br>
              <a:rPr lang="en-US" sz="5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r>
              <a:rPr lang="en-US" sz="54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xxxxxx</a:t>
            </a:r>
            <a:endParaRPr lang="en-US" sz="54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3" name="Freeform 36">
            <a:extLst>
              <a:ext uri="{FF2B5EF4-FFF2-40B4-BE49-F238E27FC236}">
                <a16:creationId xmlns:a16="http://schemas.microsoft.com/office/drawing/2014/main" id="{B24996F8-180C-4DCB-8A26-DFA336CDE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49646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D8B22DE2-C518-4F77-BE90-E1B6B1909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68960" y="-68960"/>
            <a:ext cx="6858001" cy="6995918"/>
          </a:xfrm>
          <a:custGeom>
            <a:avLst/>
            <a:gdLst>
              <a:gd name="connsiteX0" fmla="*/ 6858001 w 6858001"/>
              <a:gd name="connsiteY0" fmla="*/ 1344715 h 6995918"/>
              <a:gd name="connsiteX1" fmla="*/ 6858001 w 6858001"/>
              <a:gd name="connsiteY1" fmla="*/ 1177 h 6995918"/>
              <a:gd name="connsiteX2" fmla="*/ 6702324 w 6858001"/>
              <a:gd name="connsiteY2" fmla="*/ 26222 h 6995918"/>
              <a:gd name="connsiteX3" fmla="*/ 6547333 w 6858001"/>
              <a:gd name="connsiteY3" fmla="*/ 50091 h 6995918"/>
              <a:gd name="connsiteX4" fmla="*/ 6391657 w 6858001"/>
              <a:gd name="connsiteY4" fmla="*/ 73455 h 6995918"/>
              <a:gd name="connsiteX5" fmla="*/ 6235294 w 6858001"/>
              <a:gd name="connsiteY5" fmla="*/ 93458 h 6995918"/>
              <a:gd name="connsiteX6" fmla="*/ 6079618 w 6858001"/>
              <a:gd name="connsiteY6" fmla="*/ 113629 h 6995918"/>
              <a:gd name="connsiteX7" fmla="*/ 5923255 w 6858001"/>
              <a:gd name="connsiteY7" fmla="*/ 132455 h 6995918"/>
              <a:gd name="connsiteX8" fmla="*/ 5768950 w 6858001"/>
              <a:gd name="connsiteY8" fmla="*/ 148591 h 6995918"/>
              <a:gd name="connsiteX9" fmla="*/ 5612588 w 6858001"/>
              <a:gd name="connsiteY9" fmla="*/ 163887 h 6995918"/>
              <a:gd name="connsiteX10" fmla="*/ 5456911 w 6858001"/>
              <a:gd name="connsiteY10" fmla="*/ 177839 h 6995918"/>
              <a:gd name="connsiteX11" fmla="*/ 5303978 w 6858001"/>
              <a:gd name="connsiteY11" fmla="*/ 189941 h 6995918"/>
              <a:gd name="connsiteX12" fmla="*/ 5148987 w 6858001"/>
              <a:gd name="connsiteY12" fmla="*/ 202044 h 6995918"/>
              <a:gd name="connsiteX13" fmla="*/ 4996054 w 6858001"/>
              <a:gd name="connsiteY13" fmla="*/ 212129 h 6995918"/>
              <a:gd name="connsiteX14" fmla="*/ 4843120 w 6858001"/>
              <a:gd name="connsiteY14" fmla="*/ 220029 h 6995918"/>
              <a:gd name="connsiteX15" fmla="*/ 4690873 w 6858001"/>
              <a:gd name="connsiteY15" fmla="*/ 228266 h 6995918"/>
              <a:gd name="connsiteX16" fmla="*/ 4539997 w 6858001"/>
              <a:gd name="connsiteY16" fmla="*/ 235157 h 6995918"/>
              <a:gd name="connsiteX17" fmla="*/ 4390492 w 6858001"/>
              <a:gd name="connsiteY17" fmla="*/ 240032 h 6995918"/>
              <a:gd name="connsiteX18" fmla="*/ 4240988 w 6858001"/>
              <a:gd name="connsiteY18" fmla="*/ 244234 h 6995918"/>
              <a:gd name="connsiteX19" fmla="*/ 4092855 w 6858001"/>
              <a:gd name="connsiteY19" fmla="*/ 248268 h 6995918"/>
              <a:gd name="connsiteX20" fmla="*/ 3946780 w 6858001"/>
              <a:gd name="connsiteY20" fmla="*/ 250117 h 6995918"/>
              <a:gd name="connsiteX21" fmla="*/ 3800704 w 6858001"/>
              <a:gd name="connsiteY21" fmla="*/ 252134 h 6995918"/>
              <a:gd name="connsiteX22" fmla="*/ 3656686 w 6858001"/>
              <a:gd name="connsiteY22" fmla="*/ 253143 h 6995918"/>
              <a:gd name="connsiteX23" fmla="*/ 3514040 w 6858001"/>
              <a:gd name="connsiteY23" fmla="*/ 252134 h 6995918"/>
              <a:gd name="connsiteX24" fmla="*/ 3372765 w 6858001"/>
              <a:gd name="connsiteY24" fmla="*/ 252134 h 6995918"/>
              <a:gd name="connsiteX25" fmla="*/ 3232862 w 6858001"/>
              <a:gd name="connsiteY25" fmla="*/ 250117 h 6995918"/>
              <a:gd name="connsiteX26" fmla="*/ 3095702 w 6858001"/>
              <a:gd name="connsiteY26" fmla="*/ 247092 h 6995918"/>
              <a:gd name="connsiteX27" fmla="*/ 2959914 w 6858001"/>
              <a:gd name="connsiteY27" fmla="*/ 244234 h 6995918"/>
              <a:gd name="connsiteX28" fmla="*/ 2826868 w 6858001"/>
              <a:gd name="connsiteY28" fmla="*/ 241040 h 6995918"/>
              <a:gd name="connsiteX29" fmla="*/ 2694509 w 6858001"/>
              <a:gd name="connsiteY29" fmla="*/ 236166 h 6995918"/>
              <a:gd name="connsiteX30" fmla="*/ 2564208 w 6858001"/>
              <a:gd name="connsiteY30" fmla="*/ 230955 h 6995918"/>
              <a:gd name="connsiteX31" fmla="*/ 2436649 w 6858001"/>
              <a:gd name="connsiteY31" fmla="*/ 226249 h 6995918"/>
              <a:gd name="connsiteX32" fmla="*/ 2187703 w 6858001"/>
              <a:gd name="connsiteY32" fmla="*/ 212969 h 6995918"/>
              <a:gd name="connsiteX33" fmla="*/ 1949045 w 6858001"/>
              <a:gd name="connsiteY33" fmla="*/ 198850 h 6995918"/>
              <a:gd name="connsiteX34" fmla="*/ 1719988 w 6858001"/>
              <a:gd name="connsiteY34" fmla="*/ 184058 h 6995918"/>
              <a:gd name="connsiteX35" fmla="*/ 1503275 w 6858001"/>
              <a:gd name="connsiteY35" fmla="*/ 167753 h 6995918"/>
              <a:gd name="connsiteX36" fmla="*/ 1296163 w 6858001"/>
              <a:gd name="connsiteY36" fmla="*/ 150776 h 6995918"/>
              <a:gd name="connsiteX37" fmla="*/ 1104139 w 6858001"/>
              <a:gd name="connsiteY37" fmla="*/ 132455 h 6995918"/>
              <a:gd name="connsiteX38" fmla="*/ 923774 w 6858001"/>
              <a:gd name="connsiteY38" fmla="*/ 114469 h 6995918"/>
              <a:gd name="connsiteX39" fmla="*/ 757810 w 6858001"/>
              <a:gd name="connsiteY39" fmla="*/ 96484 h 6995918"/>
              <a:gd name="connsiteX40" fmla="*/ 605563 w 6858001"/>
              <a:gd name="connsiteY40" fmla="*/ 79507 h 6995918"/>
              <a:gd name="connsiteX41" fmla="*/ 470460 w 6858001"/>
              <a:gd name="connsiteY41" fmla="*/ 63370 h 6995918"/>
              <a:gd name="connsiteX42" fmla="*/ 348388 w 6858001"/>
              <a:gd name="connsiteY42" fmla="*/ 48074 h 6995918"/>
              <a:gd name="connsiteX43" fmla="*/ 245518 w 6858001"/>
              <a:gd name="connsiteY43" fmla="*/ 35299 h 6995918"/>
              <a:gd name="connsiteX44" fmla="*/ 159107 w 6858001"/>
              <a:gd name="connsiteY44" fmla="*/ 23197 h 6995918"/>
              <a:gd name="connsiteX45" fmla="*/ 40463 w 6858001"/>
              <a:gd name="connsiteY45" fmla="*/ 5883 h 6995918"/>
              <a:gd name="connsiteX46" fmla="*/ 1 w 6858001"/>
              <a:gd name="connsiteY46" fmla="*/ 0 h 6995918"/>
              <a:gd name="connsiteX47" fmla="*/ 1 w 6858001"/>
              <a:gd name="connsiteY47" fmla="*/ 905354 h 6995918"/>
              <a:gd name="connsiteX48" fmla="*/ 0 w 6858001"/>
              <a:gd name="connsiteY48" fmla="*/ 905354 h 6995918"/>
              <a:gd name="connsiteX49" fmla="*/ 0 w 6858001"/>
              <a:gd name="connsiteY49" fmla="*/ 6995918 h 6995918"/>
              <a:gd name="connsiteX50" fmla="*/ 6858000 w 6858001"/>
              <a:gd name="connsiteY50" fmla="*/ 6995918 h 6995918"/>
              <a:gd name="connsiteX51" fmla="*/ 6858000 w 6858001"/>
              <a:gd name="connsiteY51" fmla="*/ 1344715 h 699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95918">
                <a:moveTo>
                  <a:pt x="6858001" y="1344715"/>
                </a:moveTo>
                <a:lnTo>
                  <a:pt x="6858001" y="1177"/>
                </a:lnTo>
                <a:lnTo>
                  <a:pt x="6702324" y="26222"/>
                </a:lnTo>
                <a:lnTo>
                  <a:pt x="6547333" y="50091"/>
                </a:lnTo>
                <a:lnTo>
                  <a:pt x="6391657" y="73455"/>
                </a:lnTo>
                <a:lnTo>
                  <a:pt x="6235294" y="93458"/>
                </a:lnTo>
                <a:lnTo>
                  <a:pt x="6079618" y="113629"/>
                </a:lnTo>
                <a:lnTo>
                  <a:pt x="5923255" y="132455"/>
                </a:lnTo>
                <a:lnTo>
                  <a:pt x="5768950" y="148591"/>
                </a:lnTo>
                <a:lnTo>
                  <a:pt x="5612588" y="163887"/>
                </a:lnTo>
                <a:lnTo>
                  <a:pt x="5456911" y="177839"/>
                </a:lnTo>
                <a:lnTo>
                  <a:pt x="5303978" y="189941"/>
                </a:lnTo>
                <a:lnTo>
                  <a:pt x="5148987" y="202044"/>
                </a:lnTo>
                <a:lnTo>
                  <a:pt x="4996054" y="212129"/>
                </a:lnTo>
                <a:lnTo>
                  <a:pt x="4843120" y="220029"/>
                </a:lnTo>
                <a:lnTo>
                  <a:pt x="4690873" y="228266"/>
                </a:lnTo>
                <a:lnTo>
                  <a:pt x="4539997" y="235157"/>
                </a:lnTo>
                <a:lnTo>
                  <a:pt x="4390492" y="240032"/>
                </a:lnTo>
                <a:lnTo>
                  <a:pt x="4240988" y="244234"/>
                </a:lnTo>
                <a:lnTo>
                  <a:pt x="4092855" y="248268"/>
                </a:lnTo>
                <a:lnTo>
                  <a:pt x="3946780" y="250117"/>
                </a:lnTo>
                <a:lnTo>
                  <a:pt x="3800704" y="252134"/>
                </a:lnTo>
                <a:lnTo>
                  <a:pt x="3656686" y="253143"/>
                </a:lnTo>
                <a:lnTo>
                  <a:pt x="3514040" y="252134"/>
                </a:lnTo>
                <a:lnTo>
                  <a:pt x="3372765" y="252134"/>
                </a:lnTo>
                <a:lnTo>
                  <a:pt x="3232862" y="250117"/>
                </a:lnTo>
                <a:lnTo>
                  <a:pt x="3095702" y="247092"/>
                </a:lnTo>
                <a:lnTo>
                  <a:pt x="2959914" y="244234"/>
                </a:lnTo>
                <a:lnTo>
                  <a:pt x="2826868" y="241040"/>
                </a:lnTo>
                <a:lnTo>
                  <a:pt x="2694509" y="236166"/>
                </a:lnTo>
                <a:lnTo>
                  <a:pt x="2564208" y="230955"/>
                </a:lnTo>
                <a:lnTo>
                  <a:pt x="2436649" y="226249"/>
                </a:lnTo>
                <a:lnTo>
                  <a:pt x="2187703" y="212969"/>
                </a:lnTo>
                <a:lnTo>
                  <a:pt x="1949045" y="198850"/>
                </a:lnTo>
                <a:lnTo>
                  <a:pt x="1719988" y="184058"/>
                </a:lnTo>
                <a:lnTo>
                  <a:pt x="1503275" y="167753"/>
                </a:lnTo>
                <a:lnTo>
                  <a:pt x="1296163" y="150776"/>
                </a:lnTo>
                <a:lnTo>
                  <a:pt x="1104139" y="132455"/>
                </a:lnTo>
                <a:lnTo>
                  <a:pt x="923774" y="114469"/>
                </a:lnTo>
                <a:lnTo>
                  <a:pt x="757810" y="96484"/>
                </a:lnTo>
                <a:lnTo>
                  <a:pt x="605563" y="79507"/>
                </a:lnTo>
                <a:lnTo>
                  <a:pt x="470460" y="63370"/>
                </a:lnTo>
                <a:lnTo>
                  <a:pt x="348388" y="48074"/>
                </a:lnTo>
                <a:lnTo>
                  <a:pt x="245518" y="35299"/>
                </a:lnTo>
                <a:lnTo>
                  <a:pt x="159107" y="23197"/>
                </a:lnTo>
                <a:lnTo>
                  <a:pt x="40463" y="5883"/>
                </a:lnTo>
                <a:lnTo>
                  <a:pt x="1" y="0"/>
                </a:lnTo>
                <a:lnTo>
                  <a:pt x="1" y="905354"/>
                </a:lnTo>
                <a:lnTo>
                  <a:pt x="0" y="905354"/>
                </a:lnTo>
                <a:lnTo>
                  <a:pt x="0" y="6995918"/>
                </a:lnTo>
                <a:lnTo>
                  <a:pt x="6858000" y="6995918"/>
                </a:lnTo>
                <a:lnTo>
                  <a:pt x="6858000" y="1344715"/>
                </a:lnTo>
                <a:close/>
              </a:path>
            </a:pathLst>
          </a:custGeom>
          <a:ln>
            <a:noFill/>
          </a:ln>
        </p:spPr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30182B0-3559-41D5-9EBC-0BD86BEDA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BD7E82-1CAA-BE43-9090-89B6D953FA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854" y="1766347"/>
            <a:ext cx="5450557" cy="3324840"/>
          </a:xfrm>
          <a:prstGeom prst="rect">
            <a:avLst/>
          </a:prstGeom>
          <a:effectLst/>
        </p:spPr>
      </p:pic>
      <p:sp>
        <p:nvSpPr>
          <p:cNvPr id="16" name="Left Arrow 15">
            <a:extLst>
              <a:ext uri="{FF2B5EF4-FFF2-40B4-BE49-F238E27FC236}">
                <a16:creationId xmlns:a16="http://schemas.microsoft.com/office/drawing/2014/main" id="{B187A91B-1B7C-2C4B-969B-9E09747C0047}"/>
              </a:ext>
            </a:extLst>
          </p:cNvPr>
          <p:cNvSpPr/>
          <p:nvPr/>
        </p:nvSpPr>
        <p:spPr>
          <a:xfrm>
            <a:off x="5483675" y="3146589"/>
            <a:ext cx="1616927" cy="669073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1952F1-92E6-5144-9437-EF813BE11D68}"/>
              </a:ext>
            </a:extLst>
          </p:cNvPr>
          <p:cNvSpPr/>
          <p:nvPr/>
        </p:nvSpPr>
        <p:spPr>
          <a:xfrm>
            <a:off x="3345366" y="3429000"/>
            <a:ext cx="1522412" cy="2806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8753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57B325C-3E35-45CF-9D07-3BCB281F3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55302A-17EE-E143-8195-F4682197A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6979" y="867211"/>
            <a:ext cx="3601194" cy="439058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Select </a:t>
            </a:r>
            <a:r>
              <a:rPr lang="en-US" sz="4000" b="0" i="0" kern="1200" dirty="0">
                <a:solidFill>
                  <a:srgbClr val="EBEBEB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INTERNAL APPLICANTS 2021 </a:t>
            </a:r>
            <a:r>
              <a:rPr lang="en-US" sz="4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as group</a:t>
            </a:r>
          </a:p>
        </p:txBody>
      </p:sp>
      <p:sp>
        <p:nvSpPr>
          <p:cNvPr id="23" name="Freeform 36">
            <a:extLst>
              <a:ext uri="{FF2B5EF4-FFF2-40B4-BE49-F238E27FC236}">
                <a16:creationId xmlns:a16="http://schemas.microsoft.com/office/drawing/2014/main" id="{C24BEC42-AFF3-40D1-93A2-A27A42E1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608F427C-1EC9-4280-9367-F2B3AA063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98810A7-E114-447A-A7D6-69B27CFB5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AB3CF7-EE0C-9B4E-83DD-2299B0C665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854" y="2111929"/>
            <a:ext cx="6270662" cy="2633677"/>
          </a:xfrm>
          <a:prstGeom prst="rect">
            <a:avLst/>
          </a:prstGeom>
          <a:effectLst/>
        </p:spPr>
      </p:pic>
      <p:sp>
        <p:nvSpPr>
          <p:cNvPr id="16" name="Left Arrow 15">
            <a:extLst>
              <a:ext uri="{FF2B5EF4-FFF2-40B4-BE49-F238E27FC236}">
                <a16:creationId xmlns:a16="http://schemas.microsoft.com/office/drawing/2014/main" id="{7ADA39CF-7632-9846-93BC-4F03F71EE882}"/>
              </a:ext>
            </a:extLst>
          </p:cNvPr>
          <p:cNvSpPr/>
          <p:nvPr/>
        </p:nvSpPr>
        <p:spPr>
          <a:xfrm>
            <a:off x="6489660" y="3700360"/>
            <a:ext cx="1616927" cy="669073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265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3F4807A-5068-4492-8025-D75F320E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7AD4B3-4E6E-3240-B92D-58DDEE8F1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5967" y="1325880"/>
            <a:ext cx="4158334" cy="454882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8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Make a note of your personal ID </a:t>
            </a:r>
            <a:r>
              <a:rPr lang="en-US" sz="28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– again it doesn’t appear again.  </a:t>
            </a:r>
            <a:br>
              <a:rPr lang="en-US" sz="28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r>
              <a:rPr lang="en-US" sz="28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You can verify your email now or later but it must be done before you can ‘complete’ your application.  </a:t>
            </a:r>
            <a:br>
              <a:rPr lang="en-US" sz="28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r>
              <a:rPr lang="en-US" sz="28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Watch the video! </a:t>
            </a:r>
          </a:p>
        </p:txBody>
      </p:sp>
      <p:sp>
        <p:nvSpPr>
          <p:cNvPr id="23" name="Freeform 36">
            <a:extLst>
              <a:ext uri="{FF2B5EF4-FFF2-40B4-BE49-F238E27FC236}">
                <a16:creationId xmlns:a16="http://schemas.microsoft.com/office/drawing/2014/main" id="{B24996F8-180C-4DCB-8A26-DFA336CDE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49646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D8B22DE2-C518-4F77-BE90-E1B6B1909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68960" y="-68960"/>
            <a:ext cx="6858001" cy="6995918"/>
          </a:xfrm>
          <a:custGeom>
            <a:avLst/>
            <a:gdLst>
              <a:gd name="connsiteX0" fmla="*/ 6858001 w 6858001"/>
              <a:gd name="connsiteY0" fmla="*/ 1344715 h 6995918"/>
              <a:gd name="connsiteX1" fmla="*/ 6858001 w 6858001"/>
              <a:gd name="connsiteY1" fmla="*/ 1177 h 6995918"/>
              <a:gd name="connsiteX2" fmla="*/ 6702324 w 6858001"/>
              <a:gd name="connsiteY2" fmla="*/ 26222 h 6995918"/>
              <a:gd name="connsiteX3" fmla="*/ 6547333 w 6858001"/>
              <a:gd name="connsiteY3" fmla="*/ 50091 h 6995918"/>
              <a:gd name="connsiteX4" fmla="*/ 6391657 w 6858001"/>
              <a:gd name="connsiteY4" fmla="*/ 73455 h 6995918"/>
              <a:gd name="connsiteX5" fmla="*/ 6235294 w 6858001"/>
              <a:gd name="connsiteY5" fmla="*/ 93458 h 6995918"/>
              <a:gd name="connsiteX6" fmla="*/ 6079618 w 6858001"/>
              <a:gd name="connsiteY6" fmla="*/ 113629 h 6995918"/>
              <a:gd name="connsiteX7" fmla="*/ 5923255 w 6858001"/>
              <a:gd name="connsiteY7" fmla="*/ 132455 h 6995918"/>
              <a:gd name="connsiteX8" fmla="*/ 5768950 w 6858001"/>
              <a:gd name="connsiteY8" fmla="*/ 148591 h 6995918"/>
              <a:gd name="connsiteX9" fmla="*/ 5612588 w 6858001"/>
              <a:gd name="connsiteY9" fmla="*/ 163887 h 6995918"/>
              <a:gd name="connsiteX10" fmla="*/ 5456911 w 6858001"/>
              <a:gd name="connsiteY10" fmla="*/ 177839 h 6995918"/>
              <a:gd name="connsiteX11" fmla="*/ 5303978 w 6858001"/>
              <a:gd name="connsiteY11" fmla="*/ 189941 h 6995918"/>
              <a:gd name="connsiteX12" fmla="*/ 5148987 w 6858001"/>
              <a:gd name="connsiteY12" fmla="*/ 202044 h 6995918"/>
              <a:gd name="connsiteX13" fmla="*/ 4996054 w 6858001"/>
              <a:gd name="connsiteY13" fmla="*/ 212129 h 6995918"/>
              <a:gd name="connsiteX14" fmla="*/ 4843120 w 6858001"/>
              <a:gd name="connsiteY14" fmla="*/ 220029 h 6995918"/>
              <a:gd name="connsiteX15" fmla="*/ 4690873 w 6858001"/>
              <a:gd name="connsiteY15" fmla="*/ 228266 h 6995918"/>
              <a:gd name="connsiteX16" fmla="*/ 4539997 w 6858001"/>
              <a:gd name="connsiteY16" fmla="*/ 235157 h 6995918"/>
              <a:gd name="connsiteX17" fmla="*/ 4390492 w 6858001"/>
              <a:gd name="connsiteY17" fmla="*/ 240032 h 6995918"/>
              <a:gd name="connsiteX18" fmla="*/ 4240988 w 6858001"/>
              <a:gd name="connsiteY18" fmla="*/ 244234 h 6995918"/>
              <a:gd name="connsiteX19" fmla="*/ 4092855 w 6858001"/>
              <a:gd name="connsiteY19" fmla="*/ 248268 h 6995918"/>
              <a:gd name="connsiteX20" fmla="*/ 3946780 w 6858001"/>
              <a:gd name="connsiteY20" fmla="*/ 250117 h 6995918"/>
              <a:gd name="connsiteX21" fmla="*/ 3800704 w 6858001"/>
              <a:gd name="connsiteY21" fmla="*/ 252134 h 6995918"/>
              <a:gd name="connsiteX22" fmla="*/ 3656686 w 6858001"/>
              <a:gd name="connsiteY22" fmla="*/ 253143 h 6995918"/>
              <a:gd name="connsiteX23" fmla="*/ 3514040 w 6858001"/>
              <a:gd name="connsiteY23" fmla="*/ 252134 h 6995918"/>
              <a:gd name="connsiteX24" fmla="*/ 3372765 w 6858001"/>
              <a:gd name="connsiteY24" fmla="*/ 252134 h 6995918"/>
              <a:gd name="connsiteX25" fmla="*/ 3232862 w 6858001"/>
              <a:gd name="connsiteY25" fmla="*/ 250117 h 6995918"/>
              <a:gd name="connsiteX26" fmla="*/ 3095702 w 6858001"/>
              <a:gd name="connsiteY26" fmla="*/ 247092 h 6995918"/>
              <a:gd name="connsiteX27" fmla="*/ 2959914 w 6858001"/>
              <a:gd name="connsiteY27" fmla="*/ 244234 h 6995918"/>
              <a:gd name="connsiteX28" fmla="*/ 2826868 w 6858001"/>
              <a:gd name="connsiteY28" fmla="*/ 241040 h 6995918"/>
              <a:gd name="connsiteX29" fmla="*/ 2694509 w 6858001"/>
              <a:gd name="connsiteY29" fmla="*/ 236166 h 6995918"/>
              <a:gd name="connsiteX30" fmla="*/ 2564208 w 6858001"/>
              <a:gd name="connsiteY30" fmla="*/ 230955 h 6995918"/>
              <a:gd name="connsiteX31" fmla="*/ 2436649 w 6858001"/>
              <a:gd name="connsiteY31" fmla="*/ 226249 h 6995918"/>
              <a:gd name="connsiteX32" fmla="*/ 2187703 w 6858001"/>
              <a:gd name="connsiteY32" fmla="*/ 212969 h 6995918"/>
              <a:gd name="connsiteX33" fmla="*/ 1949045 w 6858001"/>
              <a:gd name="connsiteY33" fmla="*/ 198850 h 6995918"/>
              <a:gd name="connsiteX34" fmla="*/ 1719988 w 6858001"/>
              <a:gd name="connsiteY34" fmla="*/ 184058 h 6995918"/>
              <a:gd name="connsiteX35" fmla="*/ 1503275 w 6858001"/>
              <a:gd name="connsiteY35" fmla="*/ 167753 h 6995918"/>
              <a:gd name="connsiteX36" fmla="*/ 1296163 w 6858001"/>
              <a:gd name="connsiteY36" fmla="*/ 150776 h 6995918"/>
              <a:gd name="connsiteX37" fmla="*/ 1104139 w 6858001"/>
              <a:gd name="connsiteY37" fmla="*/ 132455 h 6995918"/>
              <a:gd name="connsiteX38" fmla="*/ 923774 w 6858001"/>
              <a:gd name="connsiteY38" fmla="*/ 114469 h 6995918"/>
              <a:gd name="connsiteX39" fmla="*/ 757810 w 6858001"/>
              <a:gd name="connsiteY39" fmla="*/ 96484 h 6995918"/>
              <a:gd name="connsiteX40" fmla="*/ 605563 w 6858001"/>
              <a:gd name="connsiteY40" fmla="*/ 79507 h 6995918"/>
              <a:gd name="connsiteX41" fmla="*/ 470460 w 6858001"/>
              <a:gd name="connsiteY41" fmla="*/ 63370 h 6995918"/>
              <a:gd name="connsiteX42" fmla="*/ 348388 w 6858001"/>
              <a:gd name="connsiteY42" fmla="*/ 48074 h 6995918"/>
              <a:gd name="connsiteX43" fmla="*/ 245518 w 6858001"/>
              <a:gd name="connsiteY43" fmla="*/ 35299 h 6995918"/>
              <a:gd name="connsiteX44" fmla="*/ 159107 w 6858001"/>
              <a:gd name="connsiteY44" fmla="*/ 23197 h 6995918"/>
              <a:gd name="connsiteX45" fmla="*/ 40463 w 6858001"/>
              <a:gd name="connsiteY45" fmla="*/ 5883 h 6995918"/>
              <a:gd name="connsiteX46" fmla="*/ 1 w 6858001"/>
              <a:gd name="connsiteY46" fmla="*/ 0 h 6995918"/>
              <a:gd name="connsiteX47" fmla="*/ 1 w 6858001"/>
              <a:gd name="connsiteY47" fmla="*/ 905354 h 6995918"/>
              <a:gd name="connsiteX48" fmla="*/ 0 w 6858001"/>
              <a:gd name="connsiteY48" fmla="*/ 905354 h 6995918"/>
              <a:gd name="connsiteX49" fmla="*/ 0 w 6858001"/>
              <a:gd name="connsiteY49" fmla="*/ 6995918 h 6995918"/>
              <a:gd name="connsiteX50" fmla="*/ 6858000 w 6858001"/>
              <a:gd name="connsiteY50" fmla="*/ 6995918 h 6995918"/>
              <a:gd name="connsiteX51" fmla="*/ 6858000 w 6858001"/>
              <a:gd name="connsiteY51" fmla="*/ 1344715 h 699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95918">
                <a:moveTo>
                  <a:pt x="6858001" y="1344715"/>
                </a:moveTo>
                <a:lnTo>
                  <a:pt x="6858001" y="1177"/>
                </a:lnTo>
                <a:lnTo>
                  <a:pt x="6702324" y="26222"/>
                </a:lnTo>
                <a:lnTo>
                  <a:pt x="6547333" y="50091"/>
                </a:lnTo>
                <a:lnTo>
                  <a:pt x="6391657" y="73455"/>
                </a:lnTo>
                <a:lnTo>
                  <a:pt x="6235294" y="93458"/>
                </a:lnTo>
                <a:lnTo>
                  <a:pt x="6079618" y="113629"/>
                </a:lnTo>
                <a:lnTo>
                  <a:pt x="5923255" y="132455"/>
                </a:lnTo>
                <a:lnTo>
                  <a:pt x="5768950" y="148591"/>
                </a:lnTo>
                <a:lnTo>
                  <a:pt x="5612588" y="163887"/>
                </a:lnTo>
                <a:lnTo>
                  <a:pt x="5456911" y="177839"/>
                </a:lnTo>
                <a:lnTo>
                  <a:pt x="5303978" y="189941"/>
                </a:lnTo>
                <a:lnTo>
                  <a:pt x="5148987" y="202044"/>
                </a:lnTo>
                <a:lnTo>
                  <a:pt x="4996054" y="212129"/>
                </a:lnTo>
                <a:lnTo>
                  <a:pt x="4843120" y="220029"/>
                </a:lnTo>
                <a:lnTo>
                  <a:pt x="4690873" y="228266"/>
                </a:lnTo>
                <a:lnTo>
                  <a:pt x="4539997" y="235157"/>
                </a:lnTo>
                <a:lnTo>
                  <a:pt x="4390492" y="240032"/>
                </a:lnTo>
                <a:lnTo>
                  <a:pt x="4240988" y="244234"/>
                </a:lnTo>
                <a:lnTo>
                  <a:pt x="4092855" y="248268"/>
                </a:lnTo>
                <a:lnTo>
                  <a:pt x="3946780" y="250117"/>
                </a:lnTo>
                <a:lnTo>
                  <a:pt x="3800704" y="252134"/>
                </a:lnTo>
                <a:lnTo>
                  <a:pt x="3656686" y="253143"/>
                </a:lnTo>
                <a:lnTo>
                  <a:pt x="3514040" y="252134"/>
                </a:lnTo>
                <a:lnTo>
                  <a:pt x="3372765" y="252134"/>
                </a:lnTo>
                <a:lnTo>
                  <a:pt x="3232862" y="250117"/>
                </a:lnTo>
                <a:lnTo>
                  <a:pt x="3095702" y="247092"/>
                </a:lnTo>
                <a:lnTo>
                  <a:pt x="2959914" y="244234"/>
                </a:lnTo>
                <a:lnTo>
                  <a:pt x="2826868" y="241040"/>
                </a:lnTo>
                <a:lnTo>
                  <a:pt x="2694509" y="236166"/>
                </a:lnTo>
                <a:lnTo>
                  <a:pt x="2564208" y="230955"/>
                </a:lnTo>
                <a:lnTo>
                  <a:pt x="2436649" y="226249"/>
                </a:lnTo>
                <a:lnTo>
                  <a:pt x="2187703" y="212969"/>
                </a:lnTo>
                <a:lnTo>
                  <a:pt x="1949045" y="198850"/>
                </a:lnTo>
                <a:lnTo>
                  <a:pt x="1719988" y="184058"/>
                </a:lnTo>
                <a:lnTo>
                  <a:pt x="1503275" y="167753"/>
                </a:lnTo>
                <a:lnTo>
                  <a:pt x="1296163" y="150776"/>
                </a:lnTo>
                <a:lnTo>
                  <a:pt x="1104139" y="132455"/>
                </a:lnTo>
                <a:lnTo>
                  <a:pt x="923774" y="114469"/>
                </a:lnTo>
                <a:lnTo>
                  <a:pt x="757810" y="96484"/>
                </a:lnTo>
                <a:lnTo>
                  <a:pt x="605563" y="79507"/>
                </a:lnTo>
                <a:lnTo>
                  <a:pt x="470460" y="63370"/>
                </a:lnTo>
                <a:lnTo>
                  <a:pt x="348388" y="48074"/>
                </a:lnTo>
                <a:lnTo>
                  <a:pt x="245518" y="35299"/>
                </a:lnTo>
                <a:lnTo>
                  <a:pt x="159107" y="23197"/>
                </a:lnTo>
                <a:lnTo>
                  <a:pt x="40463" y="5883"/>
                </a:lnTo>
                <a:lnTo>
                  <a:pt x="1" y="0"/>
                </a:lnTo>
                <a:lnTo>
                  <a:pt x="1" y="905354"/>
                </a:lnTo>
                <a:lnTo>
                  <a:pt x="0" y="905354"/>
                </a:lnTo>
                <a:lnTo>
                  <a:pt x="0" y="6995918"/>
                </a:lnTo>
                <a:lnTo>
                  <a:pt x="6858000" y="6995918"/>
                </a:lnTo>
                <a:lnTo>
                  <a:pt x="6858000" y="1344715"/>
                </a:lnTo>
                <a:close/>
              </a:path>
            </a:pathLst>
          </a:custGeom>
          <a:ln>
            <a:noFill/>
          </a:ln>
        </p:spPr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30182B0-3559-41D5-9EBC-0BD86BEDA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5470FA-492A-E64C-8393-88C859FC8E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854" y="982830"/>
            <a:ext cx="5450557" cy="4891874"/>
          </a:xfrm>
          <a:prstGeom prst="rect">
            <a:avLst/>
          </a:prstGeom>
          <a:effectLst/>
        </p:spPr>
      </p:pic>
      <p:sp>
        <p:nvSpPr>
          <p:cNvPr id="16" name="Left Arrow 15">
            <a:extLst>
              <a:ext uri="{FF2B5EF4-FFF2-40B4-BE49-F238E27FC236}">
                <a16:creationId xmlns:a16="http://schemas.microsoft.com/office/drawing/2014/main" id="{59741AAE-B578-594A-86A0-CEAB44B64286}"/>
              </a:ext>
            </a:extLst>
          </p:cNvPr>
          <p:cNvSpPr/>
          <p:nvPr/>
        </p:nvSpPr>
        <p:spPr>
          <a:xfrm>
            <a:off x="3612733" y="2223274"/>
            <a:ext cx="3383187" cy="669073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Arrow 17">
            <a:extLst>
              <a:ext uri="{FF2B5EF4-FFF2-40B4-BE49-F238E27FC236}">
                <a16:creationId xmlns:a16="http://schemas.microsoft.com/office/drawing/2014/main" id="{C75061C8-27F0-CC43-B794-273429277BB3}"/>
              </a:ext>
            </a:extLst>
          </p:cNvPr>
          <p:cNvSpPr/>
          <p:nvPr/>
        </p:nvSpPr>
        <p:spPr>
          <a:xfrm>
            <a:off x="5555842" y="4357934"/>
            <a:ext cx="1616927" cy="669073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392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E3D22-D8F3-4A36-AE87-93295C123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281" y="-272112"/>
            <a:ext cx="9404723" cy="1400530"/>
          </a:xfrm>
        </p:spPr>
        <p:txBody>
          <a:bodyPr/>
          <a:lstStyle/>
          <a:p>
            <a:br>
              <a:rPr lang="en-GB" dirty="0">
                <a:hlinkClick r:id="rId2"/>
              </a:rPr>
            </a:br>
            <a:r>
              <a:rPr lang="en-GB" sz="6600" dirty="0">
                <a:hlinkClick r:id="rId2"/>
              </a:rPr>
              <a:t>www.ucas.com</a:t>
            </a:r>
            <a:r>
              <a:rPr lang="en-GB" sz="6600" dirty="0"/>
              <a:t> 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6778EA-77E4-0147-B587-06313433C7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3044" y="1832883"/>
            <a:ext cx="7337192" cy="4805344"/>
          </a:xfrm>
          <a:prstGeom prst="rect">
            <a:avLst/>
          </a:prstGeom>
        </p:spPr>
      </p:pic>
      <p:sp>
        <p:nvSpPr>
          <p:cNvPr id="7" name="Left Arrow 6">
            <a:extLst>
              <a:ext uri="{FF2B5EF4-FFF2-40B4-BE49-F238E27FC236}">
                <a16:creationId xmlns:a16="http://schemas.microsoft.com/office/drawing/2014/main" id="{6DE92A40-70F8-1342-BC6E-40F01DAF68F6}"/>
              </a:ext>
            </a:extLst>
          </p:cNvPr>
          <p:cNvSpPr/>
          <p:nvPr/>
        </p:nvSpPr>
        <p:spPr>
          <a:xfrm>
            <a:off x="9054790" y="1784195"/>
            <a:ext cx="1616927" cy="669073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DF86B0-34D3-004D-BDFC-E08C1E1347FE}"/>
              </a:ext>
            </a:extLst>
          </p:cNvPr>
          <p:cNvSpPr txBox="1"/>
          <p:nvPr/>
        </p:nvSpPr>
        <p:spPr>
          <a:xfrm>
            <a:off x="9623502" y="2665141"/>
            <a:ext cx="2274849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STUDENTS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59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46" name="Oval 45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CA9C61-DFDF-BA45-B3B9-F93660363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441" y="1781916"/>
            <a:ext cx="3339281" cy="330884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400" dirty="0"/>
              <a:t>Then click on </a:t>
            </a:r>
            <a:r>
              <a:rPr lang="en-US" sz="4400" dirty="0">
                <a:solidFill>
                  <a:srgbClr val="FFFF00"/>
                </a:solidFill>
              </a:rPr>
              <a:t>PERSONAL DETAILS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1989EC-6FEF-2E42-B3DA-985DB94272A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098"/>
          <a:stretch/>
        </p:blipFill>
        <p:spPr>
          <a:xfrm>
            <a:off x="4634682" y="10"/>
            <a:ext cx="7557319" cy="6857990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BFEFF673-A9DE-416D-A04E-1D5090454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Left Arrow 37">
            <a:extLst>
              <a:ext uri="{FF2B5EF4-FFF2-40B4-BE49-F238E27FC236}">
                <a16:creationId xmlns:a16="http://schemas.microsoft.com/office/drawing/2014/main" id="{4E9BC36D-3E5C-EB49-9F0A-1325570847FB}"/>
              </a:ext>
            </a:extLst>
          </p:cNvPr>
          <p:cNvSpPr/>
          <p:nvPr/>
        </p:nvSpPr>
        <p:spPr>
          <a:xfrm rot="10800000">
            <a:off x="2981258" y="1556727"/>
            <a:ext cx="1616927" cy="669073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03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1B874-4273-4027-8FF4-5C5D993E4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EBEBEB"/>
                </a:solidFill>
              </a:rPr>
              <a:t>Personal Details</a:t>
            </a:r>
          </a:p>
        </p:txBody>
      </p:sp>
      <p:sp>
        <p:nvSpPr>
          <p:cNvPr id="12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FA3307-CC07-B342-9E6E-9A608DC30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9748" y="647698"/>
            <a:ext cx="5298377" cy="5562601"/>
          </a:xfrm>
          <a:prstGeom prst="rect">
            <a:avLst/>
          </a:prstGeom>
          <a:effectLst/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8B460-E047-42F5-911C-038D72653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263" y="2251588"/>
            <a:ext cx="4888536" cy="3972232"/>
          </a:xfrm>
        </p:spPr>
        <p:txBody>
          <a:bodyPr>
            <a:normAutofit lnSpcReduction="10000"/>
          </a:bodyPr>
          <a:lstStyle/>
          <a:p>
            <a:pPr lvl="0">
              <a:lnSpc>
                <a:spcPct val="90000"/>
              </a:lnSpc>
              <a:buSzPts val="800"/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GB" sz="1800" dirty="0">
                <a:solidFill>
                  <a:srgbClr val="EBEBEB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NB your name should be the same as your exam entries</a:t>
            </a:r>
            <a:endParaRPr lang="en-GB" sz="1800" dirty="0">
              <a:solidFill>
                <a:srgbClr val="EBEBEB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90000"/>
              </a:lnSpc>
              <a:buSzPts val="800"/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GB" sz="1800" dirty="0">
                <a:solidFill>
                  <a:srgbClr val="EBEBEB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Preferred name can be your shortened name </a:t>
            </a:r>
            <a:r>
              <a:rPr lang="en-GB" sz="1800" dirty="0" err="1">
                <a:solidFill>
                  <a:srgbClr val="EBEBEB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eg</a:t>
            </a:r>
            <a:r>
              <a:rPr lang="en-GB" sz="1800" dirty="0">
                <a:solidFill>
                  <a:srgbClr val="EBEBEB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Ben not Benjamin</a:t>
            </a:r>
            <a:endParaRPr lang="en-GB" sz="1800" dirty="0">
              <a:solidFill>
                <a:srgbClr val="EBEBEB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90000"/>
              </a:lnSpc>
              <a:buSzPts val="800"/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GB" sz="1800" dirty="0">
                <a:solidFill>
                  <a:srgbClr val="EBEBEB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Only fill in surname before 16</a:t>
            </a:r>
            <a:r>
              <a:rPr lang="en-GB" sz="1800" baseline="30000" dirty="0">
                <a:solidFill>
                  <a:srgbClr val="EBEBEB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th</a:t>
            </a:r>
            <a:r>
              <a:rPr lang="en-GB" sz="1800" dirty="0">
                <a:solidFill>
                  <a:srgbClr val="EBEBEB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birthday if you have changed your name since you turned 16 – otherwise don’t put anything here</a:t>
            </a:r>
            <a:endParaRPr lang="en-GB" sz="1800" dirty="0">
              <a:solidFill>
                <a:srgbClr val="EBEBEB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90000"/>
              </a:lnSpc>
              <a:buSzPts val="800"/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GB" sz="1800" dirty="0">
                <a:solidFill>
                  <a:srgbClr val="EBEBEB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Tick yes for permanent home</a:t>
            </a:r>
            <a:endParaRPr lang="en-GB" sz="1800" dirty="0">
              <a:solidFill>
                <a:srgbClr val="EBEBEB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90000"/>
              </a:lnSpc>
              <a:buSzPts val="800"/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GB" sz="1800" dirty="0">
                <a:solidFill>
                  <a:srgbClr val="EBEBEB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Country of Birth – United Kingdom </a:t>
            </a:r>
            <a:endParaRPr lang="en-GB" sz="1800" dirty="0">
              <a:solidFill>
                <a:srgbClr val="EBEBEB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90000"/>
              </a:lnSpc>
              <a:buSzPts val="800"/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GB" sz="1800" dirty="0">
                <a:solidFill>
                  <a:srgbClr val="EBEBEB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Nationality – </a:t>
            </a:r>
            <a:r>
              <a:rPr lang="en-GB" sz="1800" b="1" dirty="0">
                <a:solidFill>
                  <a:srgbClr val="EBEBEB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UK National</a:t>
            </a:r>
            <a:r>
              <a:rPr lang="en-GB" sz="1800" dirty="0">
                <a:solidFill>
                  <a:srgbClr val="EBEBEB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(in the majority of cases) – what passport do you hold?</a:t>
            </a:r>
            <a:endParaRPr lang="en-GB" sz="1800" dirty="0">
              <a:solidFill>
                <a:srgbClr val="EBEBEB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90000"/>
              </a:lnSpc>
              <a:buSzPts val="800"/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GB" sz="1800" dirty="0">
                <a:solidFill>
                  <a:srgbClr val="EBEBEB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Do not put dual nationality – unless you hold 2 passports.</a:t>
            </a:r>
            <a:endParaRPr lang="en-GB" sz="1800" dirty="0">
              <a:solidFill>
                <a:srgbClr val="EBEBEB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GB" sz="1800" dirty="0">
              <a:solidFill>
                <a:srgbClr val="EBEB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8492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1515115-95FB-41E0-86F3-8744438C0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ACC675-C2A3-44E3-BEA5-93DE02FB7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5616217" cy="1622321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EBEBEB"/>
                </a:solidFill>
              </a:rPr>
              <a:t>Personal Details</a:t>
            </a:r>
          </a:p>
        </p:txBody>
      </p:sp>
      <p:sp>
        <p:nvSpPr>
          <p:cNvPr id="12" name="Freeform 31">
            <a:extLst>
              <a:ext uri="{FF2B5EF4-FFF2-40B4-BE49-F238E27FC236}">
                <a16:creationId xmlns:a16="http://schemas.microsoft.com/office/drawing/2014/main" id="{8222A33F-BE2D-4D69-92A0-5DF8B17BA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49843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CE1C74D0-9609-468A-9597-5D87C8A42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998731" y="664312"/>
            <a:ext cx="6858001" cy="5529377"/>
          </a:xfrm>
          <a:custGeom>
            <a:avLst/>
            <a:gdLst>
              <a:gd name="connsiteX0" fmla="*/ 6858001 w 6858001"/>
              <a:gd name="connsiteY0" fmla="*/ 1177 h 5529377"/>
              <a:gd name="connsiteX1" fmla="*/ 6858001 w 6858001"/>
              <a:gd name="connsiteY1" fmla="*/ 1344715 h 5529377"/>
              <a:gd name="connsiteX2" fmla="*/ 6858000 w 6858001"/>
              <a:gd name="connsiteY2" fmla="*/ 1344715 h 5529377"/>
              <a:gd name="connsiteX3" fmla="*/ 6858000 w 6858001"/>
              <a:gd name="connsiteY3" fmla="*/ 5529377 h 5529377"/>
              <a:gd name="connsiteX4" fmla="*/ 0 w 6858001"/>
              <a:gd name="connsiteY4" fmla="*/ 5529376 h 5529377"/>
              <a:gd name="connsiteX5" fmla="*/ 0 w 6858001"/>
              <a:gd name="connsiteY5" fmla="*/ 891096 h 5529377"/>
              <a:gd name="connsiteX6" fmla="*/ 1 w 6858001"/>
              <a:gd name="connsiteY6" fmla="*/ 891096 h 5529377"/>
              <a:gd name="connsiteX7" fmla="*/ 1 w 6858001"/>
              <a:gd name="connsiteY7" fmla="*/ 0 h 5529377"/>
              <a:gd name="connsiteX8" fmla="*/ 40463 w 6858001"/>
              <a:gd name="connsiteY8" fmla="*/ 5883 h 5529377"/>
              <a:gd name="connsiteX9" fmla="*/ 159107 w 6858001"/>
              <a:gd name="connsiteY9" fmla="*/ 23196 h 5529377"/>
              <a:gd name="connsiteX10" fmla="*/ 245518 w 6858001"/>
              <a:gd name="connsiteY10" fmla="*/ 35299 h 5529377"/>
              <a:gd name="connsiteX11" fmla="*/ 348388 w 6858001"/>
              <a:gd name="connsiteY11" fmla="*/ 48073 h 5529377"/>
              <a:gd name="connsiteX12" fmla="*/ 470460 w 6858001"/>
              <a:gd name="connsiteY12" fmla="*/ 63369 h 5529377"/>
              <a:gd name="connsiteX13" fmla="*/ 605563 w 6858001"/>
              <a:gd name="connsiteY13" fmla="*/ 79506 h 5529377"/>
              <a:gd name="connsiteX14" fmla="*/ 757810 w 6858001"/>
              <a:gd name="connsiteY14" fmla="*/ 96483 h 5529377"/>
              <a:gd name="connsiteX15" fmla="*/ 923774 w 6858001"/>
              <a:gd name="connsiteY15" fmla="*/ 114469 h 5529377"/>
              <a:gd name="connsiteX16" fmla="*/ 1104139 w 6858001"/>
              <a:gd name="connsiteY16" fmla="*/ 132454 h 5529377"/>
              <a:gd name="connsiteX17" fmla="*/ 1296163 w 6858001"/>
              <a:gd name="connsiteY17" fmla="*/ 150776 h 5529377"/>
              <a:gd name="connsiteX18" fmla="*/ 1503275 w 6858001"/>
              <a:gd name="connsiteY18" fmla="*/ 167753 h 5529377"/>
              <a:gd name="connsiteX19" fmla="*/ 1719988 w 6858001"/>
              <a:gd name="connsiteY19" fmla="*/ 184058 h 5529377"/>
              <a:gd name="connsiteX20" fmla="*/ 1949045 w 6858001"/>
              <a:gd name="connsiteY20" fmla="*/ 198849 h 5529377"/>
              <a:gd name="connsiteX21" fmla="*/ 2187703 w 6858001"/>
              <a:gd name="connsiteY21" fmla="*/ 212969 h 5529377"/>
              <a:gd name="connsiteX22" fmla="*/ 2436649 w 6858001"/>
              <a:gd name="connsiteY22" fmla="*/ 226248 h 5529377"/>
              <a:gd name="connsiteX23" fmla="*/ 2564208 w 6858001"/>
              <a:gd name="connsiteY23" fmla="*/ 230955 h 5529377"/>
              <a:gd name="connsiteX24" fmla="*/ 2694509 w 6858001"/>
              <a:gd name="connsiteY24" fmla="*/ 236165 h 5529377"/>
              <a:gd name="connsiteX25" fmla="*/ 2826868 w 6858001"/>
              <a:gd name="connsiteY25" fmla="*/ 241040 h 5529377"/>
              <a:gd name="connsiteX26" fmla="*/ 2959914 w 6858001"/>
              <a:gd name="connsiteY26" fmla="*/ 244234 h 5529377"/>
              <a:gd name="connsiteX27" fmla="*/ 3095702 w 6858001"/>
              <a:gd name="connsiteY27" fmla="*/ 247091 h 5529377"/>
              <a:gd name="connsiteX28" fmla="*/ 3232862 w 6858001"/>
              <a:gd name="connsiteY28" fmla="*/ 250117 h 5529377"/>
              <a:gd name="connsiteX29" fmla="*/ 3372765 w 6858001"/>
              <a:gd name="connsiteY29" fmla="*/ 252134 h 5529377"/>
              <a:gd name="connsiteX30" fmla="*/ 3514040 w 6858001"/>
              <a:gd name="connsiteY30" fmla="*/ 252134 h 5529377"/>
              <a:gd name="connsiteX31" fmla="*/ 3656686 w 6858001"/>
              <a:gd name="connsiteY31" fmla="*/ 253142 h 5529377"/>
              <a:gd name="connsiteX32" fmla="*/ 3800704 w 6858001"/>
              <a:gd name="connsiteY32" fmla="*/ 252134 h 5529377"/>
              <a:gd name="connsiteX33" fmla="*/ 3946780 w 6858001"/>
              <a:gd name="connsiteY33" fmla="*/ 250117 h 5529377"/>
              <a:gd name="connsiteX34" fmla="*/ 4092855 w 6858001"/>
              <a:gd name="connsiteY34" fmla="*/ 248268 h 5529377"/>
              <a:gd name="connsiteX35" fmla="*/ 4240988 w 6858001"/>
              <a:gd name="connsiteY35" fmla="*/ 244234 h 5529377"/>
              <a:gd name="connsiteX36" fmla="*/ 4390492 w 6858001"/>
              <a:gd name="connsiteY36" fmla="*/ 240032 h 5529377"/>
              <a:gd name="connsiteX37" fmla="*/ 4539997 w 6858001"/>
              <a:gd name="connsiteY37" fmla="*/ 235157 h 5529377"/>
              <a:gd name="connsiteX38" fmla="*/ 4690873 w 6858001"/>
              <a:gd name="connsiteY38" fmla="*/ 228266 h 5529377"/>
              <a:gd name="connsiteX39" fmla="*/ 4843120 w 6858001"/>
              <a:gd name="connsiteY39" fmla="*/ 220029 h 5529377"/>
              <a:gd name="connsiteX40" fmla="*/ 4996054 w 6858001"/>
              <a:gd name="connsiteY40" fmla="*/ 212129 h 5529377"/>
              <a:gd name="connsiteX41" fmla="*/ 5148987 w 6858001"/>
              <a:gd name="connsiteY41" fmla="*/ 202044 h 5529377"/>
              <a:gd name="connsiteX42" fmla="*/ 5303978 w 6858001"/>
              <a:gd name="connsiteY42" fmla="*/ 189941 h 5529377"/>
              <a:gd name="connsiteX43" fmla="*/ 5456911 w 6858001"/>
              <a:gd name="connsiteY43" fmla="*/ 177839 h 5529377"/>
              <a:gd name="connsiteX44" fmla="*/ 5612588 w 6858001"/>
              <a:gd name="connsiteY44" fmla="*/ 163887 h 5529377"/>
              <a:gd name="connsiteX45" fmla="*/ 5768950 w 6858001"/>
              <a:gd name="connsiteY45" fmla="*/ 148591 h 5529377"/>
              <a:gd name="connsiteX46" fmla="*/ 5923255 w 6858001"/>
              <a:gd name="connsiteY46" fmla="*/ 132455 h 5529377"/>
              <a:gd name="connsiteX47" fmla="*/ 6079618 w 6858001"/>
              <a:gd name="connsiteY47" fmla="*/ 113629 h 5529377"/>
              <a:gd name="connsiteX48" fmla="*/ 6235294 w 6858001"/>
              <a:gd name="connsiteY48" fmla="*/ 93458 h 5529377"/>
              <a:gd name="connsiteX49" fmla="*/ 6391657 w 6858001"/>
              <a:gd name="connsiteY49" fmla="*/ 73455 h 5529377"/>
              <a:gd name="connsiteX50" fmla="*/ 6547333 w 6858001"/>
              <a:gd name="connsiteY50" fmla="*/ 50091 h 5529377"/>
              <a:gd name="connsiteX51" fmla="*/ 6702324 w 6858001"/>
              <a:gd name="connsiteY51" fmla="*/ 26222 h 5529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5529377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5529377"/>
                </a:lnTo>
                <a:lnTo>
                  <a:pt x="0" y="5529376"/>
                </a:lnTo>
                <a:lnTo>
                  <a:pt x="0" y="891096"/>
                </a:lnTo>
                <a:lnTo>
                  <a:pt x="1" y="891096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8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5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4" y="252134"/>
                </a:lnTo>
                <a:lnTo>
                  <a:pt x="3946780" y="250117"/>
                </a:lnTo>
                <a:lnTo>
                  <a:pt x="4092855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1FA18E-1FC9-F343-AFCF-CF6234FB9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3742" y="1387902"/>
            <a:ext cx="3980139" cy="4082193"/>
          </a:xfrm>
          <a:prstGeom prst="rect">
            <a:avLst/>
          </a:prstGeom>
          <a:effectLst/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137128D-E594-4905-9F76-E385F0831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AD5D5-1254-4DF5-A6F2-DEF8335A9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505244"/>
            <a:ext cx="6296863" cy="4718576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90000"/>
              </a:lnSpc>
            </a:pPr>
            <a:r>
              <a:rPr lang="en-GB" sz="1600" dirty="0">
                <a:solidFill>
                  <a:srgbClr val="FFFFFF"/>
                </a:solidFill>
              </a:rPr>
              <a:t>Area of Permanent Residence – will be </a:t>
            </a:r>
            <a:r>
              <a:rPr lang="en-GB" sz="1600" dirty="0">
                <a:solidFill>
                  <a:srgbClr val="FFFFFF"/>
                </a:solidFill>
                <a:highlight>
                  <a:srgbClr val="FFFF00"/>
                </a:highlight>
              </a:rPr>
              <a:t>xxx</a:t>
            </a:r>
            <a:r>
              <a:rPr lang="en-GB" sz="1600" dirty="0">
                <a:solidFill>
                  <a:srgbClr val="FFFFFF"/>
                </a:solidFill>
              </a:rPr>
              <a:t> for most – the county where you LIVE.   … use the LIST</a:t>
            </a:r>
          </a:p>
          <a:p>
            <a:pPr lvl="0">
              <a:lnSpc>
                <a:spcPct val="90000"/>
              </a:lnSpc>
            </a:pPr>
            <a:r>
              <a:rPr lang="en-GB" sz="1600" dirty="0">
                <a:solidFill>
                  <a:srgbClr val="FFFFFF"/>
                </a:solidFill>
              </a:rPr>
              <a:t>Residential Category – most will be </a:t>
            </a:r>
            <a:r>
              <a:rPr lang="en-GB" sz="1600" b="1" dirty="0">
                <a:solidFill>
                  <a:srgbClr val="FFFFFF"/>
                </a:solidFill>
                <a:highlight>
                  <a:srgbClr val="FFFF00"/>
                </a:highlight>
              </a:rPr>
              <a:t>UK Citizen Wales</a:t>
            </a:r>
            <a:r>
              <a:rPr lang="en-GB" sz="1600" dirty="0">
                <a:solidFill>
                  <a:srgbClr val="FFFFFF"/>
                </a:solidFill>
                <a:highlight>
                  <a:srgbClr val="FFFF00"/>
                </a:highlight>
              </a:rPr>
              <a:t> </a:t>
            </a:r>
            <a:r>
              <a:rPr lang="en-GB" sz="1600" dirty="0">
                <a:solidFill>
                  <a:srgbClr val="FFFFFF"/>
                </a:solidFill>
              </a:rPr>
              <a:t>– use the LIST</a:t>
            </a:r>
          </a:p>
          <a:p>
            <a:pPr lvl="0">
              <a:lnSpc>
                <a:spcPct val="90000"/>
              </a:lnSpc>
            </a:pPr>
            <a:r>
              <a:rPr lang="en-GB" sz="1600" dirty="0">
                <a:solidFill>
                  <a:srgbClr val="FFFFFF"/>
                </a:solidFill>
              </a:rPr>
              <a:t>Don’t worry about all the reference numbers. If you can find your ULN on exam entries or results, that’s great.  </a:t>
            </a:r>
          </a:p>
          <a:p>
            <a:pPr lvl="0">
              <a:lnSpc>
                <a:spcPct val="90000"/>
              </a:lnSpc>
            </a:pPr>
            <a:r>
              <a:rPr lang="en-GB" sz="1600" dirty="0">
                <a:solidFill>
                  <a:srgbClr val="FFFFFF"/>
                </a:solidFill>
              </a:rPr>
              <a:t>Don’t need to complete passport details</a:t>
            </a:r>
          </a:p>
          <a:p>
            <a:pPr lvl="0">
              <a:lnSpc>
                <a:spcPct val="90000"/>
              </a:lnSpc>
            </a:pPr>
            <a:r>
              <a:rPr lang="en-GB" sz="1600" dirty="0">
                <a:solidFill>
                  <a:srgbClr val="FFFFFF"/>
                </a:solidFill>
              </a:rPr>
              <a:t>Fee Code – </a:t>
            </a:r>
            <a:r>
              <a:rPr lang="en-GB" sz="1600" b="1" u="sng" dirty="0">
                <a:solidFill>
                  <a:srgbClr val="FFFFFF"/>
                </a:solidFill>
              </a:rPr>
              <a:t>most will be 02 </a:t>
            </a:r>
            <a:r>
              <a:rPr lang="en-GB" sz="1600" dirty="0">
                <a:solidFill>
                  <a:srgbClr val="FFFFFF"/>
                </a:solidFill>
              </a:rPr>
              <a:t>– check again before application goes off re sponsorship etc</a:t>
            </a:r>
          </a:p>
          <a:p>
            <a:pPr lvl="0">
              <a:lnSpc>
                <a:spcPct val="90000"/>
              </a:lnSpc>
            </a:pPr>
            <a:r>
              <a:rPr lang="en-GB" sz="1600" b="1" dirty="0">
                <a:solidFill>
                  <a:srgbClr val="FFFFFF"/>
                </a:solidFill>
              </a:rPr>
              <a:t>Student Support Arrangements –</a:t>
            </a:r>
            <a:r>
              <a:rPr lang="en-GB" sz="1600" dirty="0">
                <a:solidFill>
                  <a:srgbClr val="FFFFFF"/>
                </a:solidFill>
              </a:rPr>
              <a:t> select </a:t>
            </a:r>
            <a:r>
              <a:rPr lang="en-GB" sz="1600" dirty="0">
                <a:solidFill>
                  <a:srgbClr val="FFFFFF"/>
                </a:solidFill>
                <a:highlight>
                  <a:srgbClr val="FFFF00"/>
                </a:highlight>
              </a:rPr>
              <a:t>xxx</a:t>
            </a:r>
            <a:r>
              <a:rPr lang="en-GB" sz="1600" dirty="0">
                <a:solidFill>
                  <a:srgbClr val="FFFFFF"/>
                </a:solidFill>
              </a:rPr>
              <a:t> depending on </a:t>
            </a:r>
            <a:r>
              <a:rPr lang="en-GB" sz="1600" b="1" dirty="0">
                <a:solidFill>
                  <a:srgbClr val="FFFFFF"/>
                </a:solidFill>
              </a:rPr>
              <a:t>where you live </a:t>
            </a:r>
            <a:r>
              <a:rPr lang="en-GB" sz="1600" dirty="0">
                <a:solidFill>
                  <a:srgbClr val="FFFFFF"/>
                </a:solidFill>
              </a:rPr>
              <a:t>– use list </a:t>
            </a:r>
          </a:p>
          <a:p>
            <a:pPr lvl="0">
              <a:lnSpc>
                <a:spcPct val="90000"/>
              </a:lnSpc>
            </a:pPr>
            <a:r>
              <a:rPr lang="en-GB" sz="1600" dirty="0">
                <a:solidFill>
                  <a:srgbClr val="FFFFFF"/>
                </a:solidFill>
              </a:rPr>
              <a:t>Parent who is not a UK National … ?</a:t>
            </a:r>
          </a:p>
          <a:p>
            <a:pPr lvl="0">
              <a:lnSpc>
                <a:spcPct val="90000"/>
              </a:lnSpc>
            </a:pPr>
            <a:r>
              <a:rPr lang="en-GB" sz="1600" dirty="0">
                <a:solidFill>
                  <a:srgbClr val="FFFFFF"/>
                </a:solidFill>
              </a:rPr>
              <a:t>Nominated Access – this is up to you!  However, I recommend you put </a:t>
            </a:r>
            <a:r>
              <a:rPr lang="en-GB" sz="1600" dirty="0">
                <a:solidFill>
                  <a:srgbClr val="FFFFFF"/>
                </a:solidFill>
                <a:highlight>
                  <a:srgbClr val="FFFF00"/>
                </a:highlight>
              </a:rPr>
              <a:t>xxx</a:t>
            </a:r>
            <a:r>
              <a:rPr lang="en-GB" sz="1600" dirty="0">
                <a:solidFill>
                  <a:srgbClr val="FFFFFF"/>
                </a:solidFill>
              </a:rPr>
              <a:t> so we can help with any issues. </a:t>
            </a:r>
          </a:p>
          <a:p>
            <a:pPr lvl="0">
              <a:lnSpc>
                <a:spcPct val="90000"/>
              </a:lnSpc>
            </a:pPr>
            <a:r>
              <a:rPr lang="en-GB" sz="1600" dirty="0">
                <a:solidFill>
                  <a:srgbClr val="FFFFFF"/>
                </a:solidFill>
              </a:rPr>
              <a:t>Criminal Convictions – only tick if you HAVE a conviction!</a:t>
            </a:r>
          </a:p>
          <a:p>
            <a:pPr lvl="0">
              <a:lnSpc>
                <a:spcPct val="90000"/>
              </a:lnSpc>
            </a:pPr>
            <a:r>
              <a:rPr lang="en-GB" sz="1600" dirty="0">
                <a:solidFill>
                  <a:srgbClr val="FFFFFF"/>
                </a:solidFill>
              </a:rPr>
              <a:t>Disability/ Special Needs – only include something here is it is registered and official – </a:t>
            </a:r>
            <a:r>
              <a:rPr lang="en-GB" sz="1600" dirty="0" err="1">
                <a:solidFill>
                  <a:srgbClr val="FFFFFF"/>
                </a:solidFill>
              </a:rPr>
              <a:t>ie</a:t>
            </a:r>
            <a:r>
              <a:rPr lang="en-GB" sz="1600" dirty="0">
                <a:solidFill>
                  <a:srgbClr val="FFFFFF"/>
                </a:solidFill>
              </a:rPr>
              <a:t> a statement. But DO include if you have one as lots of funding available.  </a:t>
            </a:r>
          </a:p>
          <a:p>
            <a:pPr>
              <a:lnSpc>
                <a:spcPct val="90000"/>
              </a:lnSpc>
            </a:pPr>
            <a:endParaRPr lang="en-GB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4187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579B972-F1CC-BF43-BF6F-87F4F74AAF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550" y="511821"/>
            <a:ext cx="5896387" cy="134142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072153-936B-C249-B438-A8815BE5B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US"/>
              <a:t>Personal Details</a:t>
            </a:r>
            <a:endParaRPr lang="en-US" dirty="0"/>
          </a:p>
        </p:txBody>
      </p:sp>
      <p:sp>
        <p:nvSpPr>
          <p:cNvPr id="20" name="Content Placeholder 8">
            <a:extLst>
              <a:ext uri="{FF2B5EF4-FFF2-40B4-BE49-F238E27FC236}">
                <a16:creationId xmlns:a16="http://schemas.microsoft.com/office/drawing/2014/main" id="{8DB320A8-9115-4090-80CC-629AC50FE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041" y="1853249"/>
            <a:ext cx="4338409" cy="4196185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You can save as you go along – you don’t need to complete the whole section at once.  </a:t>
            </a:r>
          </a:p>
          <a:p>
            <a:r>
              <a:rPr lang="en-US" sz="2800" dirty="0"/>
              <a:t>When all answers are complete, you can tick the SECTION COMPLETE box and that will change to a red tick in the side margin menu.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19325D-5C2D-464B-A54D-893C51091A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7884" y="2074058"/>
            <a:ext cx="2743200" cy="402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7098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810E80F-9C89-42DA-AC6A-CA9F6C0FE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405BB1-3B7C-C145-B7E0-B086808CB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9492" y="1325880"/>
            <a:ext cx="3354807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Now click on EDUCATION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5955B09-6DFD-41EE-8794-648DBC50B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A1C8458-DBAA-4D00-98AC-E9890360D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7" name="Rounded Rectangle 4">
            <a:extLst>
              <a:ext uri="{FF2B5EF4-FFF2-40B4-BE49-F238E27FC236}">
                <a16:creationId xmlns:a16="http://schemas.microsoft.com/office/drawing/2014/main" id="{A8D15A26-D50C-4BE5-8A59-321D90248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591673"/>
            <a:ext cx="6272784" cy="5626247"/>
          </a:xfrm>
          <a:prstGeom prst="roundRect">
            <a:avLst>
              <a:gd name="adj" fmla="val 0"/>
            </a:avLst>
          </a:prstGeom>
          <a:ln w="12700">
            <a:solidFill>
              <a:schemeClr val="bg2"/>
            </a:solidFill>
          </a:ln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BCE1FB-34A8-CB48-8978-143A98A802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/>
          <a:srcRect r="8606"/>
          <a:stretch/>
        </p:blipFill>
        <p:spPr>
          <a:xfrm>
            <a:off x="2196297" y="1078987"/>
            <a:ext cx="2896784" cy="4651619"/>
          </a:xfrm>
          <a:prstGeom prst="rect">
            <a:avLst/>
          </a:prstGeom>
          <a:effectLst/>
        </p:spPr>
      </p:pic>
      <p:sp>
        <p:nvSpPr>
          <p:cNvPr id="16" name="Left Arrow 15">
            <a:extLst>
              <a:ext uri="{FF2B5EF4-FFF2-40B4-BE49-F238E27FC236}">
                <a16:creationId xmlns:a16="http://schemas.microsoft.com/office/drawing/2014/main" id="{0B660C53-47D5-124D-A4F7-B0B8C8216172}"/>
              </a:ext>
            </a:extLst>
          </p:cNvPr>
          <p:cNvSpPr/>
          <p:nvPr/>
        </p:nvSpPr>
        <p:spPr>
          <a:xfrm>
            <a:off x="5027555" y="2892347"/>
            <a:ext cx="2896784" cy="669073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328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8183E-B036-7D48-92C6-1025D88A6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5373" y="3027105"/>
            <a:ext cx="2434714" cy="1400530"/>
          </a:xfrm>
        </p:spPr>
        <p:txBody>
          <a:bodyPr/>
          <a:lstStyle/>
          <a:p>
            <a:r>
              <a:rPr lang="en-US" dirty="0"/>
              <a:t>Add new school/ College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58C2F6-66CD-434B-A60E-0DC6B41F45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7217" y="680042"/>
            <a:ext cx="6401473" cy="5497916"/>
          </a:xfrm>
        </p:spPr>
      </p:pic>
      <p:sp>
        <p:nvSpPr>
          <p:cNvPr id="6" name="Left Arrow 5">
            <a:extLst>
              <a:ext uri="{FF2B5EF4-FFF2-40B4-BE49-F238E27FC236}">
                <a16:creationId xmlns:a16="http://schemas.microsoft.com/office/drawing/2014/main" id="{A5F874B2-3336-EF49-8C8C-5109E3E0B650}"/>
              </a:ext>
            </a:extLst>
          </p:cNvPr>
          <p:cNvSpPr/>
          <p:nvPr/>
        </p:nvSpPr>
        <p:spPr>
          <a:xfrm>
            <a:off x="5287536" y="4582380"/>
            <a:ext cx="3082741" cy="669073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90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16AB1-3BFC-0D48-9F48-88C938563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CA090-7553-2B49-9D17-E7E60D392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461" y="1853248"/>
            <a:ext cx="2298555" cy="4195481"/>
          </a:xfrm>
        </p:spPr>
        <p:txBody>
          <a:bodyPr>
            <a:normAutofit/>
          </a:bodyPr>
          <a:lstStyle/>
          <a:p>
            <a:r>
              <a:rPr lang="en-GB" dirty="0"/>
              <a:t>Add new school &gt;&gt;&gt;&gt;use </a:t>
            </a:r>
            <a:r>
              <a:rPr lang="en-GB" dirty="0">
                <a:solidFill>
                  <a:srgbClr val="FFFF00"/>
                </a:solidFill>
              </a:rPr>
              <a:t>find</a:t>
            </a:r>
            <a:r>
              <a:rPr lang="en-GB" dirty="0"/>
              <a:t> &gt;&gt;&gt;&gt;  </a:t>
            </a:r>
            <a:r>
              <a:rPr lang="en-GB" dirty="0">
                <a:highlight>
                  <a:srgbClr val="FFFF00"/>
                </a:highlight>
              </a:rPr>
              <a:t>xxx</a:t>
            </a:r>
            <a:r>
              <a:rPr lang="en-GB" dirty="0"/>
              <a:t> &gt;&gt;&gt; check exam number (</a:t>
            </a:r>
            <a:r>
              <a:rPr lang="en-GB" dirty="0" err="1">
                <a:highlight>
                  <a:srgbClr val="FFFF00"/>
                </a:highlight>
              </a:rPr>
              <a:t>xxxx</a:t>
            </a:r>
            <a:r>
              <a:rPr lang="en-GB" dirty="0"/>
              <a:t>)</a:t>
            </a:r>
          </a:p>
          <a:p>
            <a:endParaRPr lang="en-GB" dirty="0"/>
          </a:p>
          <a:p>
            <a:r>
              <a:rPr lang="en-GB" dirty="0"/>
              <a:t>If you joined us AFTER Year 7, your start date will be different.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B667DD-5211-984D-80F8-B8AB2382E6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4102"/>
          <a:stretch/>
        </p:blipFill>
        <p:spPr>
          <a:xfrm>
            <a:off x="457800" y="452718"/>
            <a:ext cx="8772350" cy="5205046"/>
          </a:xfrm>
          <a:prstGeom prst="rect">
            <a:avLst/>
          </a:prstGeom>
        </p:spPr>
      </p:pic>
      <p:sp>
        <p:nvSpPr>
          <p:cNvPr id="6" name="Left Arrow 5">
            <a:extLst>
              <a:ext uri="{FF2B5EF4-FFF2-40B4-BE49-F238E27FC236}">
                <a16:creationId xmlns:a16="http://schemas.microsoft.com/office/drawing/2014/main" id="{0B82C96C-1EED-9241-92AF-339BB663AA3E}"/>
              </a:ext>
            </a:extLst>
          </p:cNvPr>
          <p:cNvSpPr/>
          <p:nvPr/>
        </p:nvSpPr>
        <p:spPr>
          <a:xfrm>
            <a:off x="8242851" y="2947379"/>
            <a:ext cx="788608" cy="669073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>
            <a:extLst>
              <a:ext uri="{FF2B5EF4-FFF2-40B4-BE49-F238E27FC236}">
                <a16:creationId xmlns:a16="http://schemas.microsoft.com/office/drawing/2014/main" id="{8932CDBB-551C-C842-ACF6-BBFEB3003F47}"/>
              </a:ext>
            </a:extLst>
          </p:cNvPr>
          <p:cNvSpPr/>
          <p:nvPr/>
        </p:nvSpPr>
        <p:spPr>
          <a:xfrm rot="1912915">
            <a:off x="6611835" y="4398276"/>
            <a:ext cx="3106037" cy="669073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5FB918-D2C9-4A49-AE32-33F8330F46FC}"/>
              </a:ext>
            </a:extLst>
          </p:cNvPr>
          <p:cNvSpPr/>
          <p:nvPr/>
        </p:nvSpPr>
        <p:spPr>
          <a:xfrm>
            <a:off x="4739268" y="3088888"/>
            <a:ext cx="2653991" cy="34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59A4CF-4832-574C-9C05-F61F5A81E9B0}"/>
              </a:ext>
            </a:extLst>
          </p:cNvPr>
          <p:cNvSpPr/>
          <p:nvPr/>
        </p:nvSpPr>
        <p:spPr>
          <a:xfrm>
            <a:off x="4806176" y="3429000"/>
            <a:ext cx="1289824" cy="34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50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D89F6-C3F0-DD40-A6C7-23F0BEA1A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If you joined us for Sixth Form and sat GCSEs at another school …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D58EC9-10B9-4344-8CF4-9579265E57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0122" y="1853248"/>
            <a:ext cx="5305878" cy="419576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D18F76-F513-AD4E-B4D7-8DA6FE524DD9}"/>
              </a:ext>
            </a:extLst>
          </p:cNvPr>
          <p:cNvSpPr txBox="1"/>
          <p:nvPr/>
        </p:nvSpPr>
        <p:spPr>
          <a:xfrm>
            <a:off x="7005711" y="2194560"/>
            <a:ext cx="44453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Click ‘add new’ school college and enter details for your previous school.  </a:t>
            </a:r>
          </a:p>
        </p:txBody>
      </p:sp>
      <p:sp>
        <p:nvSpPr>
          <p:cNvPr id="7" name="Left Arrow 6">
            <a:extLst>
              <a:ext uri="{FF2B5EF4-FFF2-40B4-BE49-F238E27FC236}">
                <a16:creationId xmlns:a16="http://schemas.microsoft.com/office/drawing/2014/main" id="{432197C2-AD2B-CB4F-BDCF-AC033B61E4F2}"/>
              </a:ext>
            </a:extLst>
          </p:cNvPr>
          <p:cNvSpPr/>
          <p:nvPr/>
        </p:nvSpPr>
        <p:spPr>
          <a:xfrm>
            <a:off x="4990676" y="4693103"/>
            <a:ext cx="1550802" cy="669073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83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F8E31-C433-364D-B159-DB90BD81E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qualifications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1F693-B63A-CC48-A0F1-CDE224479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D38C265-BE99-FD49-B94B-F4B2EE6AE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137" y="1304607"/>
            <a:ext cx="6502134" cy="5141733"/>
          </a:xfrm>
          <a:prstGeom prst="rect">
            <a:avLst/>
          </a:prstGeom>
        </p:spPr>
      </p:pic>
      <p:sp>
        <p:nvSpPr>
          <p:cNvPr id="5" name="Left Arrow 4">
            <a:extLst>
              <a:ext uri="{FF2B5EF4-FFF2-40B4-BE49-F238E27FC236}">
                <a16:creationId xmlns:a16="http://schemas.microsoft.com/office/drawing/2014/main" id="{B5BA7F47-DC04-8943-AF97-AD649C6C2D3C}"/>
              </a:ext>
            </a:extLst>
          </p:cNvPr>
          <p:cNvSpPr/>
          <p:nvPr/>
        </p:nvSpPr>
        <p:spPr>
          <a:xfrm>
            <a:off x="6580324" y="5777267"/>
            <a:ext cx="1550802" cy="669073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BF37C-9E7B-E24F-B4AC-609CA75E2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9" y="629266"/>
            <a:ext cx="3330328" cy="164198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/>
              <a:t>Add qualifications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288B99-7037-0C4C-AC2B-10942B5544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015" b="1"/>
          <a:stretch/>
        </p:blipFill>
        <p:spPr>
          <a:xfrm>
            <a:off x="4634680" y="10"/>
            <a:ext cx="756013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26E2FAE-FA60-497B-B2CB-7702C6F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07514-1C79-1D43-A0F5-48EB010A1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669" y="2271252"/>
            <a:ext cx="3330328" cy="3809999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I have done a shortlist of your qualifications to help you add the correct ones. </a:t>
            </a:r>
          </a:p>
          <a:p>
            <a:r>
              <a:rPr lang="en-US" sz="2800" dirty="0">
                <a:solidFill>
                  <a:srgbClr val="FFFF00"/>
                </a:solidFill>
              </a:rPr>
              <a:t>ONLY DO GCSEs at THIS POINT.  WE WILL ADD AS AND A LEVELS IN SEPTEMBER. </a:t>
            </a:r>
          </a:p>
        </p:txBody>
      </p:sp>
    </p:spTree>
    <p:extLst>
      <p:ext uri="{BB962C8B-B14F-4D97-AF65-F5344CB8AC3E}">
        <p14:creationId xmlns:p14="http://schemas.microsoft.com/office/powerpoint/2010/main" val="1285416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A4CAF-40A9-496E-AAC5-E58253BCD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496" y="419264"/>
            <a:ext cx="9404723" cy="1400530"/>
          </a:xfrm>
        </p:spPr>
        <p:txBody>
          <a:bodyPr/>
          <a:lstStyle/>
          <a:p>
            <a:r>
              <a:rPr lang="en-GB" dirty="0"/>
              <a:t>Click Undergraduate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6F5299-F4E9-4E94-A1A6-C94CC46F2030}"/>
              </a:ext>
            </a:extLst>
          </p:cNvPr>
          <p:cNvPicPr/>
          <p:nvPr/>
        </p:nvPicPr>
        <p:blipFill rotWithShape="1">
          <a:blip r:embed="rId2"/>
          <a:srcRect t="4069"/>
          <a:stretch/>
        </p:blipFill>
        <p:spPr bwMode="auto">
          <a:xfrm>
            <a:off x="1237957" y="2011680"/>
            <a:ext cx="8271803" cy="46423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Left Arrow 3">
            <a:extLst>
              <a:ext uri="{FF2B5EF4-FFF2-40B4-BE49-F238E27FC236}">
                <a16:creationId xmlns:a16="http://schemas.microsoft.com/office/drawing/2014/main" id="{7CDE84A1-62C4-5E41-8513-FACD12AD1D6A}"/>
              </a:ext>
            </a:extLst>
          </p:cNvPr>
          <p:cNvSpPr/>
          <p:nvPr/>
        </p:nvSpPr>
        <p:spPr>
          <a:xfrm>
            <a:off x="5373857" y="3998312"/>
            <a:ext cx="1616927" cy="669073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15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56F47-6B91-4B90-B940-3E2F8ACFD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9" y="629266"/>
            <a:ext cx="3330328" cy="1641986"/>
          </a:xfrm>
        </p:spPr>
        <p:txBody>
          <a:bodyPr>
            <a:normAutofit/>
          </a:bodyPr>
          <a:lstStyle/>
          <a:p>
            <a:r>
              <a:rPr lang="en-GB"/>
              <a:t>Education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861AAB-344C-8E45-AA4B-DD583DE559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288" b="-2"/>
          <a:stretch/>
        </p:blipFill>
        <p:spPr>
          <a:xfrm>
            <a:off x="4634680" y="10"/>
            <a:ext cx="7560130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26E2FAE-FA60-497B-B2CB-7702C6F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125DB-DA61-48DD-B281-7C53A14FF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08" y="1622474"/>
            <a:ext cx="4367394" cy="380999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sz="1800" dirty="0"/>
              <a:t>Add </a:t>
            </a:r>
            <a:r>
              <a:rPr lang="en-GB" sz="1800" u="sng" dirty="0"/>
              <a:t>qualifications</a:t>
            </a:r>
            <a:r>
              <a:rPr lang="en-GB" sz="1800" dirty="0"/>
              <a:t> &gt;&gt;&gt;&gt;</a:t>
            </a:r>
          </a:p>
          <a:p>
            <a:pPr>
              <a:lnSpc>
                <a:spcPct val="90000"/>
              </a:lnSpc>
            </a:pPr>
            <a:r>
              <a:rPr lang="en-GB" sz="1800" dirty="0"/>
              <a:t>GCSE – add all GCSEs 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– </a:t>
            </a:r>
            <a:r>
              <a:rPr lang="en-GB" dirty="0" err="1"/>
              <a:t>nb</a:t>
            </a:r>
            <a:r>
              <a:rPr lang="en-GB" dirty="0"/>
              <a:t> you sat  ‘English Language’ and ‘English Literature’ 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&gt;&gt; date is </a:t>
            </a:r>
            <a:r>
              <a:rPr lang="en-GB" u="sng" dirty="0"/>
              <a:t>August 2019</a:t>
            </a:r>
            <a:r>
              <a:rPr lang="en-GB" dirty="0"/>
              <a:t> 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&gt;&gt;&gt; Awarding Body = WJEC or other board 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&gt;&gt;&gt; use </a:t>
            </a:r>
            <a:r>
              <a:rPr lang="en-GB" u="sng" dirty="0"/>
              <a:t>SAVE and ADD SIMILAR</a:t>
            </a:r>
            <a:r>
              <a:rPr lang="en-GB" dirty="0"/>
              <a:t> until all subjects are in 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then start short course 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Add </a:t>
            </a:r>
            <a:r>
              <a:rPr lang="en-GB" b="1" dirty="0"/>
              <a:t>Welsh Baccalaureate Skills Challenge Certificate</a:t>
            </a:r>
            <a:r>
              <a:rPr lang="en-GB" dirty="0"/>
              <a:t>– you can add the title of your Individual Investigation where it asks for module details.  </a:t>
            </a:r>
          </a:p>
          <a:p>
            <a:pPr>
              <a:lnSpc>
                <a:spcPct val="90000"/>
              </a:lnSpc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2323137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F3FC718-FDE3-4EF7-921E-A5F374EAF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8038B5-1F9E-4348-8E45-9530B8731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799"/>
            <a:ext cx="3108626" cy="1444752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200" b="1" u="sng">
                <a:solidFill>
                  <a:srgbClr val="EBEBEB"/>
                </a:solidFill>
              </a:rPr>
              <a:t>Employment</a:t>
            </a:r>
            <a:r>
              <a:rPr lang="en-GB" sz="3200">
                <a:solidFill>
                  <a:srgbClr val="EBEBEB"/>
                </a:solidFill>
              </a:rPr>
              <a:t>.  </a:t>
            </a:r>
            <a:br>
              <a:rPr lang="en-GB" sz="3200">
                <a:solidFill>
                  <a:srgbClr val="EBEBEB"/>
                </a:solidFill>
              </a:rPr>
            </a:br>
            <a:r>
              <a:rPr lang="en-GB" sz="3200">
                <a:solidFill>
                  <a:srgbClr val="EBEBEB"/>
                </a:solidFill>
              </a:rPr>
              <a:t> </a:t>
            </a:r>
            <a:br>
              <a:rPr lang="en-GB" sz="3200">
                <a:solidFill>
                  <a:srgbClr val="EBEBEB"/>
                </a:solidFill>
              </a:rPr>
            </a:br>
            <a:endParaRPr lang="en-GB" sz="3200">
              <a:solidFill>
                <a:srgbClr val="EBEBEB"/>
              </a:solidFill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FAA0F719-3DC8-4F08-AD8F-5A845658C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7DCB61BE-FA0F-4EFB-BE0E-268BAD8E3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4747655" y="-586345"/>
            <a:ext cx="6858001" cy="8030691"/>
          </a:xfrm>
          <a:custGeom>
            <a:avLst/>
            <a:gdLst>
              <a:gd name="connsiteX0" fmla="*/ 6858001 w 6858001"/>
              <a:gd name="connsiteY0" fmla="*/ 1177 h 8030691"/>
              <a:gd name="connsiteX1" fmla="*/ 6858001 w 6858001"/>
              <a:gd name="connsiteY1" fmla="*/ 1344715 h 8030691"/>
              <a:gd name="connsiteX2" fmla="*/ 6858000 w 6858001"/>
              <a:gd name="connsiteY2" fmla="*/ 1344715 h 8030691"/>
              <a:gd name="connsiteX3" fmla="*/ 6858000 w 6858001"/>
              <a:gd name="connsiteY3" fmla="*/ 8030691 h 8030691"/>
              <a:gd name="connsiteX4" fmla="*/ 0 w 6858001"/>
              <a:gd name="connsiteY4" fmla="*/ 8030690 h 8030691"/>
              <a:gd name="connsiteX5" fmla="*/ 0 w 6858001"/>
              <a:gd name="connsiteY5" fmla="*/ 477747 h 8030691"/>
              <a:gd name="connsiteX6" fmla="*/ 1 w 6858001"/>
              <a:gd name="connsiteY6" fmla="*/ 477747 h 8030691"/>
              <a:gd name="connsiteX7" fmla="*/ 1 w 6858001"/>
              <a:gd name="connsiteY7" fmla="*/ 0 h 8030691"/>
              <a:gd name="connsiteX8" fmla="*/ 40463 w 6858001"/>
              <a:gd name="connsiteY8" fmla="*/ 5883 h 8030691"/>
              <a:gd name="connsiteX9" fmla="*/ 159107 w 6858001"/>
              <a:gd name="connsiteY9" fmla="*/ 23196 h 8030691"/>
              <a:gd name="connsiteX10" fmla="*/ 245518 w 6858001"/>
              <a:gd name="connsiteY10" fmla="*/ 35299 h 8030691"/>
              <a:gd name="connsiteX11" fmla="*/ 348388 w 6858001"/>
              <a:gd name="connsiteY11" fmla="*/ 48074 h 8030691"/>
              <a:gd name="connsiteX12" fmla="*/ 470460 w 6858001"/>
              <a:gd name="connsiteY12" fmla="*/ 63370 h 8030691"/>
              <a:gd name="connsiteX13" fmla="*/ 605563 w 6858001"/>
              <a:gd name="connsiteY13" fmla="*/ 79507 h 8030691"/>
              <a:gd name="connsiteX14" fmla="*/ 757810 w 6858001"/>
              <a:gd name="connsiteY14" fmla="*/ 96484 h 8030691"/>
              <a:gd name="connsiteX15" fmla="*/ 923774 w 6858001"/>
              <a:gd name="connsiteY15" fmla="*/ 114469 h 8030691"/>
              <a:gd name="connsiteX16" fmla="*/ 1104139 w 6858001"/>
              <a:gd name="connsiteY16" fmla="*/ 132455 h 8030691"/>
              <a:gd name="connsiteX17" fmla="*/ 1296163 w 6858001"/>
              <a:gd name="connsiteY17" fmla="*/ 150776 h 8030691"/>
              <a:gd name="connsiteX18" fmla="*/ 1503275 w 6858001"/>
              <a:gd name="connsiteY18" fmla="*/ 167753 h 8030691"/>
              <a:gd name="connsiteX19" fmla="*/ 1719988 w 6858001"/>
              <a:gd name="connsiteY19" fmla="*/ 184058 h 8030691"/>
              <a:gd name="connsiteX20" fmla="*/ 1949045 w 6858001"/>
              <a:gd name="connsiteY20" fmla="*/ 198850 h 8030691"/>
              <a:gd name="connsiteX21" fmla="*/ 2187703 w 6858001"/>
              <a:gd name="connsiteY21" fmla="*/ 212969 h 8030691"/>
              <a:gd name="connsiteX22" fmla="*/ 2436649 w 6858001"/>
              <a:gd name="connsiteY22" fmla="*/ 226249 h 8030691"/>
              <a:gd name="connsiteX23" fmla="*/ 2564208 w 6858001"/>
              <a:gd name="connsiteY23" fmla="*/ 230955 h 8030691"/>
              <a:gd name="connsiteX24" fmla="*/ 2694509 w 6858001"/>
              <a:gd name="connsiteY24" fmla="*/ 236166 h 8030691"/>
              <a:gd name="connsiteX25" fmla="*/ 2826869 w 6858001"/>
              <a:gd name="connsiteY25" fmla="*/ 241040 h 8030691"/>
              <a:gd name="connsiteX26" fmla="*/ 2959914 w 6858001"/>
              <a:gd name="connsiteY26" fmla="*/ 244234 h 8030691"/>
              <a:gd name="connsiteX27" fmla="*/ 3095702 w 6858001"/>
              <a:gd name="connsiteY27" fmla="*/ 247092 h 8030691"/>
              <a:gd name="connsiteX28" fmla="*/ 3232862 w 6858001"/>
              <a:gd name="connsiteY28" fmla="*/ 250117 h 8030691"/>
              <a:gd name="connsiteX29" fmla="*/ 3372766 w 6858001"/>
              <a:gd name="connsiteY29" fmla="*/ 252134 h 8030691"/>
              <a:gd name="connsiteX30" fmla="*/ 3514040 w 6858001"/>
              <a:gd name="connsiteY30" fmla="*/ 252134 h 8030691"/>
              <a:gd name="connsiteX31" fmla="*/ 3656686 w 6858001"/>
              <a:gd name="connsiteY31" fmla="*/ 253143 h 8030691"/>
              <a:gd name="connsiteX32" fmla="*/ 3800705 w 6858001"/>
              <a:gd name="connsiteY32" fmla="*/ 252134 h 8030691"/>
              <a:gd name="connsiteX33" fmla="*/ 3946780 w 6858001"/>
              <a:gd name="connsiteY33" fmla="*/ 250117 h 8030691"/>
              <a:gd name="connsiteX34" fmla="*/ 4092856 w 6858001"/>
              <a:gd name="connsiteY34" fmla="*/ 248268 h 8030691"/>
              <a:gd name="connsiteX35" fmla="*/ 4240988 w 6858001"/>
              <a:gd name="connsiteY35" fmla="*/ 244234 h 8030691"/>
              <a:gd name="connsiteX36" fmla="*/ 4390492 w 6858001"/>
              <a:gd name="connsiteY36" fmla="*/ 240032 h 8030691"/>
              <a:gd name="connsiteX37" fmla="*/ 4539997 w 6858001"/>
              <a:gd name="connsiteY37" fmla="*/ 235157 h 8030691"/>
              <a:gd name="connsiteX38" fmla="*/ 4690873 w 6858001"/>
              <a:gd name="connsiteY38" fmla="*/ 228266 h 8030691"/>
              <a:gd name="connsiteX39" fmla="*/ 4843120 w 6858001"/>
              <a:gd name="connsiteY39" fmla="*/ 220029 h 8030691"/>
              <a:gd name="connsiteX40" fmla="*/ 4996054 w 6858001"/>
              <a:gd name="connsiteY40" fmla="*/ 212129 h 8030691"/>
              <a:gd name="connsiteX41" fmla="*/ 5148987 w 6858001"/>
              <a:gd name="connsiteY41" fmla="*/ 202044 h 8030691"/>
              <a:gd name="connsiteX42" fmla="*/ 5303978 w 6858001"/>
              <a:gd name="connsiteY42" fmla="*/ 189941 h 8030691"/>
              <a:gd name="connsiteX43" fmla="*/ 5456911 w 6858001"/>
              <a:gd name="connsiteY43" fmla="*/ 177839 h 8030691"/>
              <a:gd name="connsiteX44" fmla="*/ 5612588 w 6858001"/>
              <a:gd name="connsiteY44" fmla="*/ 163887 h 8030691"/>
              <a:gd name="connsiteX45" fmla="*/ 5768950 w 6858001"/>
              <a:gd name="connsiteY45" fmla="*/ 148591 h 8030691"/>
              <a:gd name="connsiteX46" fmla="*/ 5923255 w 6858001"/>
              <a:gd name="connsiteY46" fmla="*/ 132455 h 8030691"/>
              <a:gd name="connsiteX47" fmla="*/ 6079618 w 6858001"/>
              <a:gd name="connsiteY47" fmla="*/ 113629 h 8030691"/>
              <a:gd name="connsiteX48" fmla="*/ 6235294 w 6858001"/>
              <a:gd name="connsiteY48" fmla="*/ 93458 h 8030691"/>
              <a:gd name="connsiteX49" fmla="*/ 6391657 w 6858001"/>
              <a:gd name="connsiteY49" fmla="*/ 73455 h 8030691"/>
              <a:gd name="connsiteX50" fmla="*/ 6547333 w 6858001"/>
              <a:gd name="connsiteY50" fmla="*/ 50091 h 8030691"/>
              <a:gd name="connsiteX51" fmla="*/ 6702324 w 6858001"/>
              <a:gd name="connsiteY51" fmla="*/ 26222 h 8030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8030691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8030691"/>
                </a:lnTo>
                <a:lnTo>
                  <a:pt x="0" y="8030690"/>
                </a:lnTo>
                <a:lnTo>
                  <a:pt x="0" y="477747"/>
                </a:lnTo>
                <a:lnTo>
                  <a:pt x="1" y="477747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4"/>
                </a:lnTo>
                <a:lnTo>
                  <a:pt x="470460" y="63370"/>
                </a:lnTo>
                <a:lnTo>
                  <a:pt x="605563" y="79507"/>
                </a:lnTo>
                <a:lnTo>
                  <a:pt x="757810" y="96484"/>
                </a:lnTo>
                <a:lnTo>
                  <a:pt x="923774" y="114469"/>
                </a:lnTo>
                <a:lnTo>
                  <a:pt x="1104139" y="132455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50"/>
                </a:lnTo>
                <a:lnTo>
                  <a:pt x="2187703" y="212969"/>
                </a:lnTo>
                <a:lnTo>
                  <a:pt x="2436649" y="226249"/>
                </a:lnTo>
                <a:lnTo>
                  <a:pt x="2564208" y="230955"/>
                </a:lnTo>
                <a:lnTo>
                  <a:pt x="2694509" y="236166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2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3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4B31EAA-7423-46F7-9B90-4AB2B09C35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94215-1DFA-4FD5-87C7-EAD39AB15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627" y="2462786"/>
            <a:ext cx="3108057" cy="29474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GB" sz="2400" dirty="0">
                <a:solidFill>
                  <a:srgbClr val="FFFFFF"/>
                </a:solidFill>
              </a:rPr>
              <a:t>Add employer – </a:t>
            </a:r>
            <a:r>
              <a:rPr lang="en-GB" sz="2400" dirty="0" err="1">
                <a:solidFill>
                  <a:srgbClr val="FFFFFF"/>
                </a:solidFill>
              </a:rPr>
              <a:t>nb</a:t>
            </a:r>
            <a:r>
              <a:rPr lang="en-GB" sz="2400" dirty="0">
                <a:solidFill>
                  <a:srgbClr val="FFFFFF"/>
                </a:solidFill>
              </a:rPr>
              <a:t> this is free text so check spelling and capital letters etc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C70793-C212-9046-9DCE-D534282CD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451" y="1492732"/>
            <a:ext cx="6495847" cy="4482134"/>
          </a:xfrm>
          <a:prstGeom prst="rect">
            <a:avLst/>
          </a:prstGeom>
          <a:effectLst/>
        </p:spPr>
      </p:pic>
      <p:sp>
        <p:nvSpPr>
          <p:cNvPr id="11" name="Left Arrow 10">
            <a:extLst>
              <a:ext uri="{FF2B5EF4-FFF2-40B4-BE49-F238E27FC236}">
                <a16:creationId xmlns:a16="http://schemas.microsoft.com/office/drawing/2014/main" id="{5195978D-8635-9D44-8B91-207047AD69BC}"/>
              </a:ext>
            </a:extLst>
          </p:cNvPr>
          <p:cNvSpPr/>
          <p:nvPr/>
        </p:nvSpPr>
        <p:spPr>
          <a:xfrm rot="10800000">
            <a:off x="3497648" y="3573001"/>
            <a:ext cx="1550802" cy="669073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5864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0B3B03-C20C-4EDF-9864-C3E50B660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EBEBEB"/>
                </a:solidFill>
              </a:rPr>
              <a:t>Choices</a:t>
            </a:r>
          </a:p>
        </p:txBody>
      </p:sp>
      <p:sp>
        <p:nvSpPr>
          <p:cNvPr id="12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0B8CDB-DA58-A547-88B0-8E5B30A18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992" y="1276293"/>
            <a:ext cx="5449889" cy="4305411"/>
          </a:xfrm>
          <a:prstGeom prst="rect">
            <a:avLst/>
          </a:prstGeom>
          <a:effectLst/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77437-F4D4-4FF3-9784-A78A273A8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149" y="1511677"/>
            <a:ext cx="4382922" cy="471705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b="1" dirty="0">
                <a:solidFill>
                  <a:srgbClr val="FFFF00"/>
                </a:solidFill>
              </a:rPr>
              <a:t>LEAVE UNTIL YOU ARE READY. </a:t>
            </a:r>
          </a:p>
          <a:p>
            <a:pPr marL="0" indent="0">
              <a:lnSpc>
                <a:spcPct val="90000"/>
              </a:lnSpc>
              <a:buNone/>
            </a:pPr>
            <a:endParaRPr lang="en-GB" b="1" dirty="0">
              <a:solidFill>
                <a:srgbClr val="EBEBEB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b="1" dirty="0">
                <a:solidFill>
                  <a:srgbClr val="EBEBEB"/>
                </a:solidFill>
              </a:rPr>
              <a:t>They are in no particular order. They will appear in alphabetical order on your form and won’t be visible to your universities.  </a:t>
            </a:r>
          </a:p>
          <a:p>
            <a:pPr marL="0" indent="0">
              <a:lnSpc>
                <a:spcPct val="90000"/>
              </a:lnSpc>
              <a:buNone/>
            </a:pPr>
            <a:endParaRPr lang="en-GB" b="1" dirty="0">
              <a:solidFill>
                <a:srgbClr val="EBEBEB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b="1" dirty="0">
                <a:solidFill>
                  <a:srgbClr val="EBEBEB"/>
                </a:solidFill>
              </a:rPr>
              <a:t> You should have choices that are realistic with your predicted grades and make sure you have a back up for your insurance (lower entry requirement). </a:t>
            </a:r>
          </a:p>
          <a:p>
            <a:pPr marL="0" indent="0">
              <a:lnSpc>
                <a:spcPct val="90000"/>
              </a:lnSpc>
              <a:buNone/>
            </a:pPr>
            <a:endParaRPr lang="en-GB" b="1" dirty="0">
              <a:solidFill>
                <a:srgbClr val="EBEBEB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b="1" dirty="0">
                <a:solidFill>
                  <a:srgbClr val="EBEBEB"/>
                </a:solidFill>
              </a:rPr>
              <a:t>Do your research before completing this section!</a:t>
            </a:r>
            <a:endParaRPr lang="en-GB" dirty="0">
              <a:solidFill>
                <a:srgbClr val="EBEBEB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GB" dirty="0">
              <a:solidFill>
                <a:srgbClr val="EBEB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700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16374-90DD-470A-864B-F947086EF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GB" dirty="0"/>
              <a:t>Personal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62EBB-7267-4512-9C59-462BA6BBB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907090"/>
            <a:ext cx="4338409" cy="332164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1700" b="1" u="sng" dirty="0"/>
              <a:t>Paste in </a:t>
            </a:r>
            <a:r>
              <a:rPr lang="en-GB" sz="1700" dirty="0"/>
              <a:t>in from </a:t>
            </a:r>
            <a:r>
              <a:rPr lang="en-GB" sz="1700" dirty="0" err="1"/>
              <a:t>Unifrog</a:t>
            </a:r>
            <a:r>
              <a:rPr lang="en-GB" sz="1700" dirty="0"/>
              <a:t>/Word when you are happy it is the final version.  </a:t>
            </a:r>
          </a:p>
          <a:p>
            <a:pPr>
              <a:lnSpc>
                <a:spcPct val="90000"/>
              </a:lnSpc>
            </a:pPr>
            <a:r>
              <a:rPr lang="en-GB" sz="1700" dirty="0"/>
              <a:t>Do not add more than 4,000 characters as it will cut off. </a:t>
            </a:r>
          </a:p>
          <a:p>
            <a:pPr>
              <a:lnSpc>
                <a:spcPct val="90000"/>
              </a:lnSpc>
            </a:pPr>
            <a:r>
              <a:rPr lang="en-GB" sz="1700" dirty="0"/>
              <a:t>Check special characters such as pound signs and accents in languages as they do not always copy across.  </a:t>
            </a:r>
          </a:p>
          <a:p>
            <a:pPr>
              <a:lnSpc>
                <a:spcPct val="90000"/>
              </a:lnSpc>
            </a:pPr>
            <a:r>
              <a:rPr lang="en-GB" sz="1700" b="1" dirty="0"/>
              <a:t>CHECK THIS WITH FORM TUTOR/SIXTH FORM TEAM BEFORE YOU DO THIS.</a:t>
            </a:r>
            <a:endParaRPr lang="en-GB" sz="1700" dirty="0"/>
          </a:p>
          <a:p>
            <a:pPr marL="0" indent="0">
              <a:lnSpc>
                <a:spcPct val="90000"/>
              </a:lnSpc>
              <a:buNone/>
            </a:pPr>
            <a:r>
              <a:rPr lang="en-GB" sz="1700" b="1" dirty="0"/>
              <a:t> </a:t>
            </a:r>
            <a:endParaRPr lang="en-GB" sz="1700" dirty="0"/>
          </a:p>
          <a:p>
            <a:pPr>
              <a:lnSpc>
                <a:spcPct val="90000"/>
              </a:lnSpc>
            </a:pPr>
            <a:endParaRPr lang="en-GB" sz="17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CA9535-A997-DA4C-8198-92C477169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4771" y="819443"/>
            <a:ext cx="5508299" cy="521911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C5CF84-2772-434F-99B7-57D4E616C95D}"/>
              </a:ext>
            </a:extLst>
          </p:cNvPr>
          <p:cNvSpPr txBox="1"/>
          <p:nvPr/>
        </p:nvSpPr>
        <p:spPr>
          <a:xfrm>
            <a:off x="335186" y="1519310"/>
            <a:ext cx="49658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UCAS have very sophisticated plagiarism software and this does happen and they do notify universities so be very careful about this! </a:t>
            </a:r>
          </a:p>
        </p:txBody>
      </p:sp>
      <p:sp>
        <p:nvSpPr>
          <p:cNvPr id="7" name="Left Arrow 6">
            <a:extLst>
              <a:ext uri="{FF2B5EF4-FFF2-40B4-BE49-F238E27FC236}">
                <a16:creationId xmlns:a16="http://schemas.microsoft.com/office/drawing/2014/main" id="{F35872D5-2AC6-754E-8967-CB2C7B62B9A2}"/>
              </a:ext>
            </a:extLst>
          </p:cNvPr>
          <p:cNvSpPr/>
          <p:nvPr/>
        </p:nvSpPr>
        <p:spPr>
          <a:xfrm rot="10800000">
            <a:off x="5259370" y="1282834"/>
            <a:ext cx="775401" cy="669073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>
            <a:extLst>
              <a:ext uri="{FF2B5EF4-FFF2-40B4-BE49-F238E27FC236}">
                <a16:creationId xmlns:a16="http://schemas.microsoft.com/office/drawing/2014/main" id="{BEC45682-4708-364D-A7A3-8FD5809DC9E8}"/>
              </a:ext>
            </a:extLst>
          </p:cNvPr>
          <p:cNvSpPr/>
          <p:nvPr/>
        </p:nvSpPr>
        <p:spPr>
          <a:xfrm rot="10800000">
            <a:off x="4871668" y="3713278"/>
            <a:ext cx="1951162" cy="669073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0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DC243-596C-4B00-B106-A8E803064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3609" y="656494"/>
            <a:ext cx="8052748" cy="1641986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br>
              <a:rPr lang="en-GB" sz="2600" dirty="0"/>
            </a:br>
            <a:r>
              <a:rPr lang="en-GB" sz="2600" b="1" dirty="0"/>
              <a:t>DEADLINES</a:t>
            </a:r>
            <a:br>
              <a:rPr lang="en-GB" sz="2600" dirty="0"/>
            </a:br>
            <a:r>
              <a:rPr lang="en-GB" sz="2600" dirty="0"/>
              <a:t>15</a:t>
            </a:r>
            <a:r>
              <a:rPr lang="en-GB" sz="2600" baseline="30000" dirty="0"/>
              <a:t>th</a:t>
            </a:r>
            <a:r>
              <a:rPr lang="en-GB" sz="2600" dirty="0"/>
              <a:t> October Oxbridge/Medicine/Dentistry</a:t>
            </a:r>
            <a:br>
              <a:rPr lang="en-GB" sz="2600" dirty="0"/>
            </a:br>
            <a:r>
              <a:rPr lang="en-GB" sz="2600" dirty="0"/>
              <a:t>15</a:t>
            </a:r>
            <a:r>
              <a:rPr lang="en-GB" sz="2600" baseline="30000" dirty="0"/>
              <a:t>th</a:t>
            </a:r>
            <a:r>
              <a:rPr lang="en-GB" sz="2600" dirty="0"/>
              <a:t> January – all other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585D2-93F9-4E3C-AEF7-5D4673E86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3609" y="2391507"/>
            <a:ext cx="8554088" cy="3809999"/>
          </a:xfrm>
        </p:spPr>
        <p:txBody>
          <a:bodyPr>
            <a:normAutofit/>
          </a:bodyPr>
          <a:lstStyle/>
          <a:p>
            <a:r>
              <a:rPr lang="en-GB" sz="2800" dirty="0"/>
              <a:t>When all the sections are ticked as COMPLETE, you will be able to PAY/SEND </a:t>
            </a:r>
          </a:p>
          <a:p>
            <a:r>
              <a:rPr lang="en-GB" sz="2800" dirty="0">
                <a:solidFill>
                  <a:srgbClr val="FFFF00"/>
                </a:solidFill>
              </a:rPr>
              <a:t>This only goes as far as the Sixth Form Team to check. Not the universities. </a:t>
            </a:r>
          </a:p>
          <a:p>
            <a:r>
              <a:rPr lang="en-GB" sz="2800" dirty="0"/>
              <a:t>We will send it back if there are amendments; keep checking emails as the message returns to the email you put on the UCAS form.</a:t>
            </a:r>
          </a:p>
          <a:p>
            <a:endParaRPr lang="en-GB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98BF14-05DB-CF42-8E4D-B5FEEF71B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03" y="98474"/>
            <a:ext cx="2386217" cy="666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7031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1E3D2-3A26-9B4F-B429-721A8C656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80DE3-E8D9-5E42-90A4-A569A4DCB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853248"/>
            <a:ext cx="10899778" cy="4195481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/>
              <a:t>Work through the activities on UCAS HUB and begin your research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Read the CHS Higher Education GUIDE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Read and complete the CHS Personal Statement Guide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After ½ Term will will also assign your </a:t>
            </a:r>
            <a:r>
              <a:rPr lang="en-US" sz="2800" dirty="0" err="1"/>
              <a:t>Unifrog</a:t>
            </a:r>
            <a:r>
              <a:rPr lang="en-US" sz="2800" dirty="0"/>
              <a:t> Log ins so you can use this additional tool too.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Keep checking the Higher Education Channel in the Year 12 Team. 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Ask for help – but not if the answer is in this </a:t>
            </a:r>
            <a:r>
              <a:rPr lang="en-US" sz="2800" dirty="0" err="1"/>
              <a:t>powerpoint</a:t>
            </a:r>
            <a:r>
              <a:rPr lang="en-US" sz="2800" dirty="0"/>
              <a:t>! </a:t>
            </a:r>
            <a:r>
              <a:rPr lang="en-US" sz="2800" dirty="0">
                <a:sym typeface="Wingdings" pitchFamily="2" charset="2"/>
              </a:rPr>
              <a:t> </a:t>
            </a:r>
          </a:p>
        </p:txBody>
      </p:sp>
    </p:spTree>
    <p:extLst>
      <p:ext uri="{BB962C8B-B14F-4D97-AF65-F5344CB8AC3E}">
        <p14:creationId xmlns:p14="http://schemas.microsoft.com/office/powerpoint/2010/main" val="869290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9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1" name="Picture 11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2" name="Oval 13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3" name="Picture 15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4" name="Picture 17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5" name="Rectangle 19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B0E0DF-3120-443D-AF8C-A3B5DE5AB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1454964"/>
            <a:ext cx="3339281" cy="330884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600"/>
              <a:t>You need to register first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90F749-EAAD-6441-A192-50B8B3A66B3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4791" b="1"/>
          <a:stretch/>
        </p:blipFill>
        <p:spPr>
          <a:xfrm>
            <a:off x="4634682" y="10"/>
            <a:ext cx="7557319" cy="6857990"/>
          </a:xfrm>
          <a:prstGeom prst="rect">
            <a:avLst/>
          </a:prstGeom>
        </p:spPr>
      </p:pic>
      <p:sp>
        <p:nvSpPr>
          <p:cNvPr id="36" name="Rectangle 21">
            <a:extLst>
              <a:ext uri="{FF2B5EF4-FFF2-40B4-BE49-F238E27FC236}">
                <a16:creationId xmlns:a16="http://schemas.microsoft.com/office/drawing/2014/main" id="{BFEFF673-A9DE-416D-A04E-1D5090454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Left Arrow 11">
            <a:extLst>
              <a:ext uri="{FF2B5EF4-FFF2-40B4-BE49-F238E27FC236}">
                <a16:creationId xmlns:a16="http://schemas.microsoft.com/office/drawing/2014/main" id="{F8C0E58D-98F4-3B4B-9610-1B2EDAB552E8}"/>
              </a:ext>
            </a:extLst>
          </p:cNvPr>
          <p:cNvSpPr/>
          <p:nvPr/>
        </p:nvSpPr>
        <p:spPr>
          <a:xfrm rot="10800000">
            <a:off x="3095461" y="4879487"/>
            <a:ext cx="2480773" cy="1047097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79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57B325C-3E35-45CF-9D07-3BCB281F3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86EC2D-D4B2-1241-BD67-B69C6E46E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2754" y="2446137"/>
            <a:ext cx="3352375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Click REGISTER</a:t>
            </a:r>
          </a:p>
        </p:txBody>
      </p:sp>
      <p:sp>
        <p:nvSpPr>
          <p:cNvPr id="23" name="Freeform 36">
            <a:extLst>
              <a:ext uri="{FF2B5EF4-FFF2-40B4-BE49-F238E27FC236}">
                <a16:creationId xmlns:a16="http://schemas.microsoft.com/office/drawing/2014/main" id="{C24BEC42-AFF3-40D1-93A2-A27A42E1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608F427C-1EC9-4280-9367-F2B3AA063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98810A7-E114-447A-A7D6-69B27CFB5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D8EF47-0EC3-A044-8905-2684A3A573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854" y="1273228"/>
            <a:ext cx="6270662" cy="4311079"/>
          </a:xfrm>
          <a:prstGeom prst="rect">
            <a:avLst/>
          </a:prstGeom>
          <a:effectLst/>
        </p:spPr>
      </p:pic>
      <p:sp>
        <p:nvSpPr>
          <p:cNvPr id="16" name="Left Arrow 15">
            <a:extLst>
              <a:ext uri="{FF2B5EF4-FFF2-40B4-BE49-F238E27FC236}">
                <a16:creationId xmlns:a16="http://schemas.microsoft.com/office/drawing/2014/main" id="{6EDB750B-8A2C-4A40-83DE-B0A1A0E762D1}"/>
              </a:ext>
            </a:extLst>
          </p:cNvPr>
          <p:cNvSpPr/>
          <p:nvPr/>
        </p:nvSpPr>
        <p:spPr>
          <a:xfrm>
            <a:off x="6228497" y="4313796"/>
            <a:ext cx="1616927" cy="669073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9773D2-62D1-0D48-B0F9-569F117D6BDB}"/>
              </a:ext>
            </a:extLst>
          </p:cNvPr>
          <p:cNvSpPr txBox="1"/>
          <p:nvPr/>
        </p:nvSpPr>
        <p:spPr>
          <a:xfrm>
            <a:off x="6780621" y="2275267"/>
            <a:ext cx="2441467" cy="120032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Don’t try to log in – your UCAS log in will be for the main site not APPLY.  </a:t>
            </a:r>
          </a:p>
        </p:txBody>
      </p:sp>
    </p:spTree>
    <p:extLst>
      <p:ext uri="{BB962C8B-B14F-4D97-AF65-F5344CB8AC3E}">
        <p14:creationId xmlns:p14="http://schemas.microsoft.com/office/powerpoint/2010/main" val="2970103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3F4807A-5068-4492-8025-D75F320E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9E12B7-1CAD-A441-B9EB-A98114A7F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6384" y="2962546"/>
            <a:ext cx="3543464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rgbClr val="EBEBEB"/>
                </a:solidFill>
              </a:rPr>
              <a:t>next</a:t>
            </a:r>
          </a:p>
        </p:txBody>
      </p:sp>
      <p:sp>
        <p:nvSpPr>
          <p:cNvPr id="23" name="Freeform 36">
            <a:extLst>
              <a:ext uri="{FF2B5EF4-FFF2-40B4-BE49-F238E27FC236}">
                <a16:creationId xmlns:a16="http://schemas.microsoft.com/office/drawing/2014/main" id="{B24996F8-180C-4DCB-8A26-DFA336CDE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13666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F970A1-B4BF-3B48-A770-8495F9282E2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6549" b="-2"/>
          <a:stretch/>
        </p:blipFill>
        <p:spPr>
          <a:xfrm>
            <a:off x="20" y="10"/>
            <a:ext cx="7759920" cy="6857991"/>
          </a:xfrm>
          <a:custGeom>
            <a:avLst/>
            <a:gdLst/>
            <a:ahLst/>
            <a:cxnLst/>
            <a:rect l="l" t="t" r="r" b="b"/>
            <a:pathLst>
              <a:path w="7759940" h="6858001">
                <a:moveTo>
                  <a:pt x="0" y="0"/>
                </a:moveTo>
                <a:lnTo>
                  <a:pt x="1296537" y="0"/>
                </a:lnTo>
                <a:lnTo>
                  <a:pt x="1296537" y="1"/>
                </a:lnTo>
                <a:lnTo>
                  <a:pt x="6415225" y="1"/>
                </a:lnTo>
                <a:lnTo>
                  <a:pt x="6415225" y="0"/>
                </a:lnTo>
                <a:lnTo>
                  <a:pt x="7758763" y="0"/>
                </a:lnTo>
                <a:lnTo>
                  <a:pt x="7733718" y="155677"/>
                </a:lnTo>
                <a:lnTo>
                  <a:pt x="7709849" y="310668"/>
                </a:lnTo>
                <a:lnTo>
                  <a:pt x="7686485" y="466344"/>
                </a:lnTo>
                <a:lnTo>
                  <a:pt x="7666482" y="622707"/>
                </a:lnTo>
                <a:lnTo>
                  <a:pt x="7646311" y="778383"/>
                </a:lnTo>
                <a:lnTo>
                  <a:pt x="7627485" y="934746"/>
                </a:lnTo>
                <a:lnTo>
                  <a:pt x="7611349" y="1089051"/>
                </a:lnTo>
                <a:lnTo>
                  <a:pt x="7596053" y="1245413"/>
                </a:lnTo>
                <a:lnTo>
                  <a:pt x="7582101" y="1401090"/>
                </a:lnTo>
                <a:lnTo>
                  <a:pt x="7569999" y="1554023"/>
                </a:lnTo>
                <a:lnTo>
                  <a:pt x="7557896" y="1709014"/>
                </a:lnTo>
                <a:lnTo>
                  <a:pt x="7547811" y="1861947"/>
                </a:lnTo>
                <a:lnTo>
                  <a:pt x="7539911" y="2014881"/>
                </a:lnTo>
                <a:lnTo>
                  <a:pt x="7531674" y="2167128"/>
                </a:lnTo>
                <a:lnTo>
                  <a:pt x="7524783" y="2318004"/>
                </a:lnTo>
                <a:lnTo>
                  <a:pt x="7519908" y="2467509"/>
                </a:lnTo>
                <a:lnTo>
                  <a:pt x="7515706" y="2617013"/>
                </a:lnTo>
                <a:lnTo>
                  <a:pt x="7511672" y="2765146"/>
                </a:lnTo>
                <a:lnTo>
                  <a:pt x="7509823" y="2911221"/>
                </a:lnTo>
                <a:lnTo>
                  <a:pt x="7507806" y="3057297"/>
                </a:lnTo>
                <a:lnTo>
                  <a:pt x="7506797" y="3201315"/>
                </a:lnTo>
                <a:lnTo>
                  <a:pt x="7507806" y="3343961"/>
                </a:lnTo>
                <a:lnTo>
                  <a:pt x="7507806" y="3485236"/>
                </a:lnTo>
                <a:lnTo>
                  <a:pt x="7509823" y="3625139"/>
                </a:lnTo>
                <a:lnTo>
                  <a:pt x="7512848" y="3762299"/>
                </a:lnTo>
                <a:lnTo>
                  <a:pt x="7515706" y="3898087"/>
                </a:lnTo>
                <a:lnTo>
                  <a:pt x="7518900" y="4031133"/>
                </a:lnTo>
                <a:lnTo>
                  <a:pt x="7523774" y="4163492"/>
                </a:lnTo>
                <a:lnTo>
                  <a:pt x="7528985" y="4293793"/>
                </a:lnTo>
                <a:lnTo>
                  <a:pt x="7533691" y="4421352"/>
                </a:lnTo>
                <a:lnTo>
                  <a:pt x="7546971" y="4670298"/>
                </a:lnTo>
                <a:lnTo>
                  <a:pt x="7561090" y="4908956"/>
                </a:lnTo>
                <a:lnTo>
                  <a:pt x="7575882" y="5138013"/>
                </a:lnTo>
                <a:lnTo>
                  <a:pt x="7592187" y="5354726"/>
                </a:lnTo>
                <a:lnTo>
                  <a:pt x="7609164" y="5561838"/>
                </a:lnTo>
                <a:lnTo>
                  <a:pt x="7627485" y="5753862"/>
                </a:lnTo>
                <a:lnTo>
                  <a:pt x="7645471" y="5934227"/>
                </a:lnTo>
                <a:lnTo>
                  <a:pt x="7663456" y="6100191"/>
                </a:lnTo>
                <a:lnTo>
                  <a:pt x="7680433" y="6252438"/>
                </a:lnTo>
                <a:lnTo>
                  <a:pt x="7696570" y="6387541"/>
                </a:lnTo>
                <a:lnTo>
                  <a:pt x="7711866" y="6509613"/>
                </a:lnTo>
                <a:lnTo>
                  <a:pt x="7724641" y="6612483"/>
                </a:lnTo>
                <a:lnTo>
                  <a:pt x="7736743" y="6698894"/>
                </a:lnTo>
                <a:lnTo>
                  <a:pt x="7754057" y="6817538"/>
                </a:lnTo>
                <a:lnTo>
                  <a:pt x="7759940" y="6858000"/>
                </a:lnTo>
                <a:lnTo>
                  <a:pt x="6854586" y="6858000"/>
                </a:lnTo>
                <a:lnTo>
                  <a:pt x="6854586" y="6858001"/>
                </a:lnTo>
                <a:lnTo>
                  <a:pt x="764022" y="6858001"/>
                </a:lnTo>
                <a:lnTo>
                  <a:pt x="76402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630182B0-3559-41D5-9EBC-0BD86BEDA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Left Arrow 13">
            <a:extLst>
              <a:ext uri="{FF2B5EF4-FFF2-40B4-BE49-F238E27FC236}">
                <a16:creationId xmlns:a16="http://schemas.microsoft.com/office/drawing/2014/main" id="{0AB9C1FE-D0FF-8D40-8EBE-6D44D4C28DC5}"/>
              </a:ext>
            </a:extLst>
          </p:cNvPr>
          <p:cNvSpPr/>
          <p:nvPr/>
        </p:nvSpPr>
        <p:spPr>
          <a:xfrm>
            <a:off x="5847304" y="5359980"/>
            <a:ext cx="1616927" cy="669073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31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57B325C-3E35-45CF-9D07-3BCB281F3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AFB029-C2EF-0D4E-9D10-4688F386C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8879" y="2669685"/>
            <a:ext cx="3352375" cy="306650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Accept terms &amp; conditions and press ‘next’</a:t>
            </a:r>
          </a:p>
        </p:txBody>
      </p:sp>
      <p:sp>
        <p:nvSpPr>
          <p:cNvPr id="25" name="Freeform 36">
            <a:extLst>
              <a:ext uri="{FF2B5EF4-FFF2-40B4-BE49-F238E27FC236}">
                <a16:creationId xmlns:a16="http://schemas.microsoft.com/office/drawing/2014/main" id="{C24BEC42-AFF3-40D1-93A2-A27A42E1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608F427C-1EC9-4280-9367-F2B3AA063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98810A7-E114-447A-A7D6-69B27CFB5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AAAB75-0909-764E-AC78-E5941CB04E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854" y="1343772"/>
            <a:ext cx="6270662" cy="4169990"/>
          </a:xfrm>
          <a:prstGeom prst="rect">
            <a:avLst/>
          </a:prstGeom>
          <a:effectLst/>
        </p:spPr>
      </p:pic>
      <p:sp>
        <p:nvSpPr>
          <p:cNvPr id="18" name="Left Arrow 17">
            <a:extLst>
              <a:ext uri="{FF2B5EF4-FFF2-40B4-BE49-F238E27FC236}">
                <a16:creationId xmlns:a16="http://schemas.microsoft.com/office/drawing/2014/main" id="{F46A37C9-E426-C643-A925-6CFFBBEC7640}"/>
              </a:ext>
            </a:extLst>
          </p:cNvPr>
          <p:cNvSpPr/>
          <p:nvPr/>
        </p:nvSpPr>
        <p:spPr>
          <a:xfrm>
            <a:off x="4887088" y="4588727"/>
            <a:ext cx="3112324" cy="669073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055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57B325C-3E35-45CF-9D07-3BCB281F3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F28DED-E1C4-1947-A5CF-9D60D5818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6037" y="1895513"/>
            <a:ext cx="3352375" cy="3066507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Ensure that your first name matches that on your exam entries/ exam certificates. </a:t>
            </a:r>
            <a:br>
              <a:rPr lang="en-US" sz="2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br>
              <a:rPr lang="en-US" sz="2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r>
              <a:rPr lang="en-US" sz="20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Ie</a:t>
            </a:r>
            <a:r>
              <a:rPr lang="en-US" sz="2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– Katherine not Kate</a:t>
            </a:r>
          </a:p>
        </p:txBody>
      </p:sp>
      <p:sp>
        <p:nvSpPr>
          <p:cNvPr id="23" name="Freeform 36">
            <a:extLst>
              <a:ext uri="{FF2B5EF4-FFF2-40B4-BE49-F238E27FC236}">
                <a16:creationId xmlns:a16="http://schemas.microsoft.com/office/drawing/2014/main" id="{C24BEC42-AFF3-40D1-93A2-A27A42E1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608F427C-1EC9-4280-9367-F2B3AA063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98810A7-E114-447A-A7D6-69B27CFB5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62250B-EE4A-8340-B332-5316D7273B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854" y="1484862"/>
            <a:ext cx="6270662" cy="3887810"/>
          </a:xfrm>
          <a:prstGeom prst="rect">
            <a:avLst/>
          </a:prstGeom>
          <a:effectLst/>
        </p:spPr>
      </p:pic>
      <p:sp>
        <p:nvSpPr>
          <p:cNvPr id="16" name="Left Arrow 15">
            <a:extLst>
              <a:ext uri="{FF2B5EF4-FFF2-40B4-BE49-F238E27FC236}">
                <a16:creationId xmlns:a16="http://schemas.microsoft.com/office/drawing/2014/main" id="{42B1884A-C454-1B4D-82CF-51570C25667A}"/>
              </a:ext>
            </a:extLst>
          </p:cNvPr>
          <p:cNvSpPr/>
          <p:nvPr/>
        </p:nvSpPr>
        <p:spPr>
          <a:xfrm>
            <a:off x="5572171" y="4055906"/>
            <a:ext cx="1616927" cy="669073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7356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D2F62-15BC-784D-A5A4-300F4CD10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20F185-7C60-3E48-A29C-E21AF223A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527050"/>
            <a:ext cx="9258300" cy="5803900"/>
          </a:xfrm>
          <a:prstGeom prst="rect">
            <a:avLst/>
          </a:prstGeom>
        </p:spPr>
      </p:pic>
      <p:sp>
        <p:nvSpPr>
          <p:cNvPr id="5" name="Left Arrow 4">
            <a:extLst>
              <a:ext uri="{FF2B5EF4-FFF2-40B4-BE49-F238E27FC236}">
                <a16:creationId xmlns:a16="http://schemas.microsoft.com/office/drawing/2014/main" id="{143C246A-CC4B-1243-8AB7-EE82884F761D}"/>
              </a:ext>
            </a:extLst>
          </p:cNvPr>
          <p:cNvSpPr/>
          <p:nvPr/>
        </p:nvSpPr>
        <p:spPr>
          <a:xfrm>
            <a:off x="6494470" y="3429000"/>
            <a:ext cx="4070367" cy="669073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7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51D3FE0750A46B7BF208800A26A3E" ma:contentTypeVersion="10" ma:contentTypeDescription="Create a new document." ma:contentTypeScope="" ma:versionID="2f94e15ddf10f61f2d1d1ef784baa934">
  <xsd:schema xmlns:xsd="http://www.w3.org/2001/XMLSchema" xmlns:xs="http://www.w3.org/2001/XMLSchema" xmlns:p="http://schemas.microsoft.com/office/2006/metadata/properties" xmlns:ns2="5b6d6032-3e7a-4bf8-8140-71ba22a5439a" xmlns:ns3="6d8c35a4-f158-41ed-a394-1e27a7476ccc" targetNamespace="http://schemas.microsoft.com/office/2006/metadata/properties" ma:root="true" ma:fieldsID="1ea779290858a1fb5a3884c6c498052d" ns2:_="" ns3:_="">
    <xsd:import namespace="5b6d6032-3e7a-4bf8-8140-71ba22a5439a"/>
    <xsd:import namespace="6d8c35a4-f158-41ed-a394-1e27a7476c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6d6032-3e7a-4bf8-8140-71ba22a543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8c35a4-f158-41ed-a394-1e27a7476cc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FBECDFD-2990-4115-94A7-FCEEF42D5D9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194EA4E-593E-4686-B037-B29148DBF1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6d6032-3e7a-4bf8-8140-71ba22a5439a"/>
    <ds:schemaRef ds:uri="6d8c35a4-f158-41ed-a394-1e27a7476c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F776E1F-04CB-413A-A1B7-AACAE73AB99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1049</Words>
  <Application>Microsoft Office PowerPoint</Application>
  <PresentationFormat>Widescreen</PresentationFormat>
  <Paragraphs>94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UCAS APPLICATIONS</vt:lpstr>
      <vt:lpstr> www.ucas.com </vt:lpstr>
      <vt:lpstr>Click Undergraduate</vt:lpstr>
      <vt:lpstr>You need to register first</vt:lpstr>
      <vt:lpstr>Click REGISTER</vt:lpstr>
      <vt:lpstr>next</vt:lpstr>
      <vt:lpstr>Accept terms &amp; conditions and press ‘next’</vt:lpstr>
      <vt:lpstr>Ensure that your first name matches that on your exam entries/ exam certificates.   Ie – Katherine not Kate</vt:lpstr>
      <vt:lpstr>PowerPoint Presentation</vt:lpstr>
      <vt:lpstr>Use correct capitals for house name</vt:lpstr>
      <vt:lpstr>This usually happens.  Just make sure you use capitals correctly when you type address in.  </vt:lpstr>
      <vt:lpstr>Sensible email address that you check very regularly.  Can be school or home. </vt:lpstr>
      <vt:lpstr>You can choose how they contact you. </vt:lpstr>
      <vt:lpstr>Write down your PASSWORD and the answers to the 4 security questions – including whether they are upper or lower case!  </vt:lpstr>
      <vt:lpstr>Write down your username – it is only in little writing and won’t appear again!   Then go to LOG IN NOW</vt:lpstr>
      <vt:lpstr>You are applying through school/ college </vt:lpstr>
      <vt:lpstr>Buzzword is   xxxxxx</vt:lpstr>
      <vt:lpstr>Select INTERNAL APPLICANTS 2021 as group</vt:lpstr>
      <vt:lpstr>Make a note of your personal ID – again it doesn’t appear again.   You can verify your email now or later but it must be done before you can ‘complete’ your application.   Watch the video! </vt:lpstr>
      <vt:lpstr>Then click on PERSONAL DETAILS</vt:lpstr>
      <vt:lpstr>Personal Details</vt:lpstr>
      <vt:lpstr>Personal Details</vt:lpstr>
      <vt:lpstr>Personal Details</vt:lpstr>
      <vt:lpstr>Now click on EDUCATION</vt:lpstr>
      <vt:lpstr>Add new school/ College</vt:lpstr>
      <vt:lpstr>Add School</vt:lpstr>
      <vt:lpstr>If you joined us for Sixth Form and sat GCSEs at another school … </vt:lpstr>
      <vt:lpstr>Add qualifications </vt:lpstr>
      <vt:lpstr>Add qualifications</vt:lpstr>
      <vt:lpstr>Education</vt:lpstr>
      <vt:lpstr>Employment.     </vt:lpstr>
      <vt:lpstr>Choices</vt:lpstr>
      <vt:lpstr>Personal Statement</vt:lpstr>
      <vt:lpstr> DEADLINES 15th October Oxbridge/Medicine/Dentistry 15th January – all other applications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UCAS APPLICATIONS</dc:title>
  <dc:creator>K Thomas (Crickhowell High School)</dc:creator>
  <cp:lastModifiedBy>charlotte Mason</cp:lastModifiedBy>
  <cp:revision>3</cp:revision>
  <dcterms:created xsi:type="dcterms:W3CDTF">2020-05-20T13:21:44Z</dcterms:created>
  <dcterms:modified xsi:type="dcterms:W3CDTF">2020-06-01T09:18:53Z</dcterms:modified>
</cp:coreProperties>
</file>