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1" r:id="rId2"/>
    <p:sldMasterId id="2147483713" r:id="rId3"/>
    <p:sldMasterId id="2147483722" r:id="rId4"/>
  </p:sldMasterIdLst>
  <p:notesMasterIdLst>
    <p:notesMasterId r:id="rId21"/>
  </p:notesMasterIdLst>
  <p:sldIdLst>
    <p:sldId id="995" r:id="rId5"/>
    <p:sldId id="1176" r:id="rId6"/>
    <p:sldId id="712" r:id="rId7"/>
    <p:sldId id="1284" r:id="rId8"/>
    <p:sldId id="1285" r:id="rId9"/>
    <p:sldId id="1286" r:id="rId10"/>
    <p:sldId id="1274" r:id="rId11"/>
    <p:sldId id="1278" r:id="rId12"/>
    <p:sldId id="1279" r:id="rId13"/>
    <p:sldId id="1280" r:id="rId14"/>
    <p:sldId id="1281" r:id="rId15"/>
    <p:sldId id="1282" r:id="rId16"/>
    <p:sldId id="1283" r:id="rId17"/>
    <p:sldId id="1287" r:id="rId18"/>
    <p:sldId id="1002" r:id="rId19"/>
    <p:sldId id="100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sslemont" initials="S" lastIdx="1" clrIdx="0"/>
  <p:cmAuthor id="2" name="georgie emery" initials="g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E8D7"/>
    <a:srgbClr val="AA32EA"/>
    <a:srgbClr val="FFFFCC"/>
    <a:srgbClr val="EACEFA"/>
    <a:srgbClr val="D7F6EF"/>
    <a:srgbClr val="DCE6F2"/>
    <a:srgbClr val="D6F6EF"/>
    <a:srgbClr val="595959"/>
    <a:srgbClr val="F3F3F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55" autoAdjust="0"/>
  </p:normalViewPr>
  <p:slideViewPr>
    <p:cSldViewPr snapToGrid="0">
      <p:cViewPr varScale="1">
        <p:scale>
          <a:sx n="115" d="100"/>
          <a:sy n="115" d="100"/>
        </p:scale>
        <p:origin x="14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AF00A-42A0-6140-929A-CD4B45786C4E}" type="datetimeFigureOut">
              <a:rPr lang="en-US" smtClean="0"/>
              <a:t>6/29/2020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F99BA-43AD-B845-8E67-BF48FDFD6E96}" type="slidenum">
              <a:rPr lang="en-US" smtClean="0"/>
              <a:t>‹#›</a:t>
            </a:fld>
            <a:endParaRPr lang="en-US"/>
          </a:p>
        </p:txBody>
      </p:sp>
    </p:spTree>
    <p:extLst>
      <p:ext uri="{BB962C8B-B14F-4D97-AF65-F5344CB8AC3E}">
        <p14:creationId xmlns:p14="http://schemas.microsoft.com/office/powerpoint/2010/main" val="27001324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irror.co.uk/news/uk-news/primark-shoppers-shamed-queuing-urge-2219417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ciencemag.org/news/2020/04/reopening-puts-germany-s-much-praised-coronavirus-response-ris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AI8ox2bX_r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cons8.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sky.com/story/coronavirus-23-million-children-have-done-almost-no-schoolwork-in-lockdown-study-finds-1200764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s.sky.com/story/coronavirus-what-might-our-new-normal-look-like-when-the-uk-lockdown-is-eased-1197925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bbc.co.uk/news/education-53026221" TargetMode="External"/><Relationship Id="rId5" Type="http://schemas.openxmlformats.org/officeDocument/2006/relationships/hyperlink" Target="https://www.gov.uk/government/publications/closure-of-educational-settings-information-for-parents-and-carers/reopening-schools-and-other-educational-settings-from-1-june" TargetMode="External"/><Relationship Id="rId4" Type="http://schemas.openxmlformats.org/officeDocument/2006/relationships/hyperlink" Target="https://www.bbc.co.uk/news/explainers-5253051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10"/>
          </p:nvPr>
        </p:nvSpPr>
        <p:spPr/>
        <p:txBody>
          <a:bodyPr/>
          <a:lstStyle/>
          <a:p>
            <a:fld id="{3EDEB792-E9EA-4253-81C2-67B8A5021DEC}" type="slidenum">
              <a:rPr lang="en-GB" smtClean="0"/>
              <a:pPr/>
              <a:t>1</a:t>
            </a:fld>
            <a:endParaRPr lang="en-GB"/>
          </a:p>
        </p:txBody>
      </p:sp>
    </p:spTree>
    <p:extLst>
      <p:ext uri="{BB962C8B-B14F-4D97-AF65-F5344CB8AC3E}">
        <p14:creationId xmlns:p14="http://schemas.microsoft.com/office/powerpoint/2010/main" val="380292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228600" indent="-228600">
              <a:buFont typeface="+mj-lt"/>
              <a:buAutoNum type="arabicParenR"/>
            </a:pPr>
            <a:r>
              <a:rPr lang="en-GB" dirty="0">
                <a:hlinkClick r:id="rId3"/>
              </a:rPr>
              <a:t>https://www.mirror.co.uk/news/uk-news/primark-shoppers-shamed-queuing-urge-22194173</a:t>
            </a:r>
            <a:endParaRPr lang="en-GB" dirty="0"/>
          </a:p>
          <a:p>
            <a:pPr marL="228600" indent="-228600">
              <a:buFont typeface="+mj-lt"/>
              <a:buAutoNum type="arabicParenR"/>
            </a:pPr>
            <a:r>
              <a:rPr lang="en-GB" dirty="0">
                <a:hlinkClick r:id="rId4"/>
              </a:rPr>
              <a:t>https://www.sciencemag.org/news/2020/04/reopening-puts-germany-s-much-praised-coronavirus-response-risk</a:t>
            </a:r>
            <a:endParaRPr lang="en-GB" b="0" dirty="0"/>
          </a:p>
          <a:p>
            <a:pPr marL="0" indent="0">
              <a:buFont typeface="+mj-lt"/>
              <a:buNone/>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10</a:t>
            </a:fld>
            <a:endParaRPr lang="en-US"/>
          </a:p>
        </p:txBody>
      </p:sp>
    </p:spTree>
    <p:extLst>
      <p:ext uri="{BB962C8B-B14F-4D97-AF65-F5344CB8AC3E}">
        <p14:creationId xmlns:p14="http://schemas.microsoft.com/office/powerpoint/2010/main" val="99976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11</a:t>
            </a:fld>
            <a:endParaRPr lang="en-US"/>
          </a:p>
        </p:txBody>
      </p:sp>
    </p:spTree>
    <p:extLst>
      <p:ext uri="{BB962C8B-B14F-4D97-AF65-F5344CB8AC3E}">
        <p14:creationId xmlns:p14="http://schemas.microsoft.com/office/powerpoint/2010/main" val="373218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12</a:t>
            </a:fld>
            <a:endParaRPr lang="en-US"/>
          </a:p>
        </p:txBody>
      </p:sp>
    </p:spTree>
    <p:extLst>
      <p:ext uri="{BB962C8B-B14F-4D97-AF65-F5344CB8AC3E}">
        <p14:creationId xmlns:p14="http://schemas.microsoft.com/office/powerpoint/2010/main" val="175814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0" indent="0">
              <a:buFont typeface="+mj-lt"/>
              <a:buNone/>
            </a:pPr>
            <a:endParaRPr lang="en-GB" b="0" dirty="0"/>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13</a:t>
            </a:fld>
            <a:endParaRPr lang="en-US"/>
          </a:p>
        </p:txBody>
      </p:sp>
    </p:spTree>
    <p:extLst>
      <p:ext uri="{BB962C8B-B14F-4D97-AF65-F5344CB8AC3E}">
        <p14:creationId xmlns:p14="http://schemas.microsoft.com/office/powerpoint/2010/main" val="3572235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video link: </a:t>
            </a:r>
            <a:r>
              <a:rPr lang="en-GB" dirty="0">
                <a:hlinkClick r:id="rId3"/>
              </a:rPr>
              <a:t>https://www.youtube.com/watch?v=AI8ox2bX_rQ</a:t>
            </a: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14</a:t>
            </a:fld>
            <a:endParaRPr lang="en-US"/>
          </a:p>
        </p:txBody>
      </p:sp>
    </p:spTree>
    <p:extLst>
      <p:ext uri="{BB962C8B-B14F-4D97-AF65-F5344CB8AC3E}">
        <p14:creationId xmlns:p14="http://schemas.microsoft.com/office/powerpoint/2010/main" val="408412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marL="228600" indent="-228600">
              <a:buAutoNum type="arabicParenR"/>
            </a:pPr>
            <a:endParaRPr lang="en-GB" sz="1200" b="0" i="0" u="none" strike="noStrike" kern="1200" dirty="0">
              <a:solidFill>
                <a:schemeClr val="tx1"/>
              </a:solidFill>
              <a:effectLst/>
              <a:latin typeface="+mn-lt"/>
              <a:ea typeface="+mn-ea"/>
              <a:cs typeface="+mn-cs"/>
            </a:endParaRPr>
          </a:p>
        </p:txBody>
      </p:sp>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106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2"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70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t>
            </a:r>
          </a:p>
          <a:p>
            <a:pPr marL="228600" indent="-228600">
              <a:buAutoNum type="arabicParenR"/>
            </a:pPr>
            <a:r>
              <a:rPr lang="en-GB" dirty="0">
                <a:hlinkClick r:id="rId3"/>
              </a:rPr>
              <a:t>https://icons8.com/</a:t>
            </a:r>
            <a:endParaRPr lang="en-GB" b="0" dirty="0"/>
          </a:p>
        </p:txBody>
      </p:sp>
      <p:sp>
        <p:nvSpPr>
          <p:cNvPr id="4" name="Slide Number Placeholder 3"/>
          <p:cNvSpPr>
            <a:spLocks noGrp="1"/>
          </p:cNvSpPr>
          <p:nvPr>
            <p:ph type="sldNum" sz="quarter" idx="5"/>
          </p:nvPr>
        </p:nvSpPr>
        <p:spPr/>
        <p:txBody>
          <a:bodyPr/>
          <a:lstStyle/>
          <a:p>
            <a:fld id="{BD71ECA5-388D-43C5-81FB-96DD17562ACD}" type="slidenum">
              <a:rPr lang="en-GB" smtClean="0"/>
              <a:t>2</a:t>
            </a:fld>
            <a:endParaRPr lang="en-GB"/>
          </a:p>
        </p:txBody>
      </p:sp>
    </p:spTree>
    <p:extLst>
      <p:ext uri="{BB962C8B-B14F-4D97-AF65-F5344CB8AC3E}">
        <p14:creationId xmlns:p14="http://schemas.microsoft.com/office/powerpoint/2010/main" val="13011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Images</a:t>
            </a:r>
          </a:p>
          <a:p>
            <a:pPr marL="228600" indent="-228600">
              <a:buFont typeface="+mj-lt"/>
              <a:buAutoNum type="arabicParenR"/>
            </a:pPr>
            <a:r>
              <a:rPr lang="en-GB" b="0"/>
              <a:t> iStock</a:t>
            </a:r>
          </a:p>
        </p:txBody>
      </p:sp>
      <p:sp>
        <p:nvSpPr>
          <p:cNvPr id="4" name="Slide Number Placeholder 3"/>
          <p:cNvSpPr>
            <a:spLocks noGrp="1"/>
          </p:cNvSpPr>
          <p:nvPr>
            <p:ph type="sldNum" sz="quarter" idx="10"/>
          </p:nvPr>
        </p:nvSpPr>
        <p:spPr/>
        <p:txBody>
          <a:bodyPr/>
          <a:lstStyle/>
          <a:p>
            <a:fld id="{2F3F99BA-43AD-B845-8E67-BF48FDFD6E96}" type="slidenum">
              <a:rPr lang="en-US" smtClean="0"/>
              <a:t>3</a:t>
            </a:fld>
            <a:endParaRPr lang="en-US"/>
          </a:p>
        </p:txBody>
      </p:sp>
    </p:spTree>
    <p:extLst>
      <p:ext uri="{BB962C8B-B14F-4D97-AF65-F5344CB8AC3E}">
        <p14:creationId xmlns:p14="http://schemas.microsoft.com/office/powerpoint/2010/main" val="27102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228600" indent="-228600">
              <a:buFont typeface="+mj-lt"/>
              <a:buAutoNum type="arabicParenR"/>
            </a:pPr>
            <a:r>
              <a:rPr lang="en-GB" b="0" dirty="0"/>
              <a:t>Wikipedia</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r>
              <a:rPr lang="en-GB" dirty="0">
                <a:hlinkClick r:id="rId3"/>
              </a:rPr>
              <a:t>https://news.sky.com/story/coronavirus-23-million-children-have-done-almost-no-schoolwork-in-lockdown-study-finds-12007649</a:t>
            </a:r>
            <a:endParaRPr lang="en-GB" b="0" dirty="0"/>
          </a:p>
        </p:txBody>
      </p:sp>
      <p:sp>
        <p:nvSpPr>
          <p:cNvPr id="4" name="Slide Number Placeholder 3"/>
          <p:cNvSpPr>
            <a:spLocks noGrp="1"/>
          </p:cNvSpPr>
          <p:nvPr>
            <p:ph type="sldNum" sz="quarter" idx="10"/>
          </p:nvPr>
        </p:nvSpPr>
        <p:spPr/>
        <p:txBody>
          <a:bodyPr/>
          <a:lstStyle/>
          <a:p>
            <a:fld id="{2F3F99BA-43AD-B845-8E67-BF48FDFD6E96}" type="slidenum">
              <a:rPr lang="en-US" smtClean="0"/>
              <a:t>4</a:t>
            </a:fld>
            <a:endParaRPr lang="en-US"/>
          </a:p>
        </p:txBody>
      </p:sp>
    </p:spTree>
    <p:extLst>
      <p:ext uri="{BB962C8B-B14F-4D97-AF65-F5344CB8AC3E}">
        <p14:creationId xmlns:p14="http://schemas.microsoft.com/office/powerpoint/2010/main" val="285131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marR="0" lvl="0" indent="-228600" algn="l" defTabSz="457200" rtl="0" eaLnBrk="1" fontAlgn="auto" latinLnBrk="0" hangingPunct="1">
              <a:lnSpc>
                <a:spcPct val="100000"/>
              </a:lnSpc>
              <a:spcBef>
                <a:spcPts val="0"/>
              </a:spcBef>
              <a:spcAft>
                <a:spcPts val="0"/>
              </a:spcAft>
              <a:buClrTx/>
              <a:buSzTx/>
              <a:buFont typeface="+mj-lt"/>
              <a:buAutoNum type="arabicParenR"/>
              <a:tabLst/>
              <a:defRPr/>
            </a:pPr>
            <a:r>
              <a:rPr lang="en-GB" b="0" dirty="0"/>
              <a:t>Icon8</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5</a:t>
            </a:fld>
            <a:endParaRPr lang="en-US"/>
          </a:p>
        </p:txBody>
      </p:sp>
    </p:spTree>
    <p:extLst>
      <p:ext uri="{BB962C8B-B14F-4D97-AF65-F5344CB8AC3E}">
        <p14:creationId xmlns:p14="http://schemas.microsoft.com/office/powerpoint/2010/main" val="342229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marR="0" lvl="0" indent="-228600" algn="l" defTabSz="457200" rtl="0" eaLnBrk="1" fontAlgn="auto" latinLnBrk="0" hangingPunct="1">
              <a:lnSpc>
                <a:spcPct val="100000"/>
              </a:lnSpc>
              <a:spcBef>
                <a:spcPts val="0"/>
              </a:spcBef>
              <a:spcAft>
                <a:spcPts val="0"/>
              </a:spcAft>
              <a:buClrTx/>
              <a:buSzTx/>
              <a:buFont typeface="+mj-lt"/>
              <a:buAutoNum type="arabicParenR"/>
              <a:tabLst/>
              <a:defRPr/>
            </a:pPr>
            <a:r>
              <a:rPr lang="en-GB" b="0" dirty="0"/>
              <a:t>Icon8</a:t>
            </a:r>
          </a:p>
          <a:p>
            <a:pPr marL="228600" indent="-228600">
              <a:buFont typeface="+mj-lt"/>
              <a:buAutoNum type="arabicParenR"/>
            </a:pPr>
            <a:endParaRPr lang="en-GB" b="0" dirty="0"/>
          </a:p>
          <a:p>
            <a:pPr marL="0" indent="0">
              <a:buNone/>
            </a:pPr>
            <a:r>
              <a:rPr lang="en-GB" dirty="0"/>
              <a:t>References:</a:t>
            </a:r>
          </a:p>
          <a:p>
            <a:pPr marL="228600" indent="-228600">
              <a:buAutoNum type="arabicParenR"/>
            </a:pPr>
            <a:r>
              <a:rPr lang="en-GB" dirty="0">
                <a:hlinkClick r:id="rId3"/>
              </a:rPr>
              <a:t>https://news.sky.com/story/coronavirus-what-might-our-new-normal-look-like-when-the-uk-lockdown-is-eased-11979256</a:t>
            </a:r>
            <a:endParaRPr lang="en-GB" dirty="0"/>
          </a:p>
          <a:p>
            <a:pPr marL="228600" indent="-228600">
              <a:buAutoNum type="arabicParenR"/>
            </a:pPr>
            <a:r>
              <a:rPr lang="en-GB" dirty="0">
                <a:hlinkClick r:id="rId4"/>
              </a:rPr>
              <a:t>https://www.bbc.co.uk/news/explainers-52530518</a:t>
            </a:r>
            <a:endParaRPr lang="en-GB" dirty="0"/>
          </a:p>
          <a:p>
            <a:pPr marL="228600" indent="-228600">
              <a:buAutoNum type="arabicParenR"/>
            </a:pPr>
            <a:r>
              <a:rPr lang="en-GB" dirty="0">
                <a:hlinkClick r:id="rId5"/>
              </a:rPr>
              <a:t>https://www.gov.uk/government/publications/closure-of-educational-settings-information-for-parents-and-carers/reopening-schools-and-other-educational-settings-from-1-June</a:t>
            </a:r>
            <a:endParaRPr lang="en-GB" dirty="0"/>
          </a:p>
          <a:p>
            <a:pPr marL="228600" indent="-228600">
              <a:buAutoNum type="arabicParenR"/>
            </a:pPr>
            <a:r>
              <a:rPr lang="en-GB" dirty="0">
                <a:hlinkClick r:id="rId6"/>
              </a:rPr>
              <a:t>https://www.bbc.co.uk/news/education-53026221</a:t>
            </a:r>
            <a:endParaRPr lang="en-GB" dirty="0"/>
          </a:p>
          <a:p>
            <a:pPr marL="228600" indent="-228600">
              <a:buFont typeface="+mj-lt"/>
              <a:buAutoNum type="arabicParenR"/>
            </a:pPr>
            <a:endParaRPr lang="en-GB" b="0" dirty="0"/>
          </a:p>
        </p:txBody>
      </p:sp>
      <p:sp>
        <p:nvSpPr>
          <p:cNvPr id="4" name="Slide Number Placeholder 3"/>
          <p:cNvSpPr>
            <a:spLocks noGrp="1"/>
          </p:cNvSpPr>
          <p:nvPr>
            <p:ph type="sldNum" sz="quarter" idx="10"/>
          </p:nvPr>
        </p:nvSpPr>
        <p:spPr/>
        <p:txBody>
          <a:bodyPr/>
          <a:lstStyle/>
          <a:p>
            <a:fld id="{2F3F99BA-43AD-B845-8E67-BF48FDFD6E96}" type="slidenum">
              <a:rPr lang="en-US" smtClean="0"/>
              <a:t>6</a:t>
            </a:fld>
            <a:endParaRPr lang="en-US"/>
          </a:p>
        </p:txBody>
      </p:sp>
    </p:spTree>
    <p:extLst>
      <p:ext uri="{BB962C8B-B14F-4D97-AF65-F5344CB8AC3E}">
        <p14:creationId xmlns:p14="http://schemas.microsoft.com/office/powerpoint/2010/main" val="242830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Icon8</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7</a:t>
            </a:fld>
            <a:endParaRPr lang="en-US"/>
          </a:p>
        </p:txBody>
      </p:sp>
    </p:spTree>
    <p:extLst>
      <p:ext uri="{BB962C8B-B14F-4D97-AF65-F5344CB8AC3E}">
        <p14:creationId xmlns:p14="http://schemas.microsoft.com/office/powerpoint/2010/main" val="5510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iStock</a:t>
            </a:r>
          </a:p>
          <a:p>
            <a:pPr marL="228600" marR="0" lvl="0" indent="-228600" algn="l" defTabSz="457200" rtl="0" eaLnBrk="1" fontAlgn="auto" latinLnBrk="0" hangingPunct="1">
              <a:lnSpc>
                <a:spcPct val="100000"/>
              </a:lnSpc>
              <a:spcBef>
                <a:spcPts val="0"/>
              </a:spcBef>
              <a:spcAft>
                <a:spcPts val="0"/>
              </a:spcAft>
              <a:buClrTx/>
              <a:buSzTx/>
              <a:buFont typeface="+mj-lt"/>
              <a:buAutoNum type="arabicParenR"/>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2F3F99BA-43AD-B845-8E67-BF48FDFD6E96}" type="slidenum">
              <a:rPr lang="en-US" smtClean="0"/>
              <a:t>8</a:t>
            </a:fld>
            <a:endParaRPr lang="en-US"/>
          </a:p>
        </p:txBody>
      </p:sp>
    </p:spTree>
    <p:extLst>
      <p:ext uri="{BB962C8B-B14F-4D97-AF65-F5344CB8AC3E}">
        <p14:creationId xmlns:p14="http://schemas.microsoft.com/office/powerpoint/2010/main" val="396307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Images</a:t>
            </a:r>
          </a:p>
          <a:p>
            <a:pPr marL="228600" indent="-228600">
              <a:buFont typeface="+mj-lt"/>
              <a:buAutoNum type="arabicParenR"/>
            </a:pPr>
            <a:r>
              <a:rPr lang="en-GB" b="0" dirty="0"/>
              <a:t> iStock</a:t>
            </a:r>
          </a:p>
          <a:p>
            <a:pPr marL="228600" indent="-228600">
              <a:buFont typeface="+mj-lt"/>
              <a:buAutoNum type="arabicParenR"/>
            </a:pPr>
            <a:endParaRPr lang="en-GB" b="0" dirty="0"/>
          </a:p>
          <a:p>
            <a:pPr marL="0" indent="0">
              <a:buFont typeface="+mj-lt"/>
              <a:buNone/>
            </a:pPr>
            <a:r>
              <a:rPr lang="en-GB" b="0" dirty="0"/>
              <a:t>References</a:t>
            </a:r>
          </a:p>
          <a:p>
            <a:pPr marL="228600" indent="-228600">
              <a:buFont typeface="+mj-lt"/>
              <a:buAutoNum type="arabicParenR"/>
            </a:pPr>
            <a:r>
              <a:rPr lang="en-GB" b="0" dirty="0"/>
              <a:t> </a:t>
            </a:r>
          </a:p>
        </p:txBody>
      </p:sp>
      <p:sp>
        <p:nvSpPr>
          <p:cNvPr id="4" name="Slide Number Placeholder 3"/>
          <p:cNvSpPr>
            <a:spLocks noGrp="1"/>
          </p:cNvSpPr>
          <p:nvPr>
            <p:ph type="sldNum" sz="quarter" idx="10"/>
          </p:nvPr>
        </p:nvSpPr>
        <p:spPr/>
        <p:txBody>
          <a:bodyPr/>
          <a:lstStyle/>
          <a:p>
            <a:fld id="{2F3F99BA-43AD-B845-8E67-BF48FDFD6E96}" type="slidenum">
              <a:rPr lang="en-US" smtClean="0"/>
              <a:t>9</a:t>
            </a:fld>
            <a:endParaRPr lang="en-US"/>
          </a:p>
        </p:txBody>
      </p:sp>
    </p:spTree>
    <p:extLst>
      <p:ext uri="{BB962C8B-B14F-4D97-AF65-F5344CB8AC3E}">
        <p14:creationId xmlns:p14="http://schemas.microsoft.com/office/powerpoint/2010/main" val="238816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afeshare.tv/x/FoQ45XPO_WQ" TargetMode="External"/><Relationship Id="rId1" Type="http://schemas.openxmlformats.org/officeDocument/2006/relationships/slideMaster" Target="../slideMasters/slideMaster2.xml"/><Relationship Id="rId4" Type="http://schemas.openxmlformats.org/officeDocument/2006/relationships/hyperlink" Target="mailto:aisling@votesforschools.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1.png"/><Relationship Id="rId4" Type="http://schemas.openxmlformats.org/officeDocument/2006/relationships/image" Target="../media/image21.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hyperlink" Target="mailto:georgie@votesforschools.com" TargetMode="External"/><Relationship Id="rId5" Type="http://schemas.openxmlformats.org/officeDocument/2006/relationships/hyperlink" Target="https://safeshare.tv/x/FoQ45XPO_WQ" TargetMode="External"/><Relationship Id="rId4" Type="http://schemas.openxmlformats.org/officeDocument/2006/relationships/hyperlink" Target="http://www.votesforschools.com/"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safeshare.tv/x/FoQ45XPO_WQ"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82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36DD4-3030-3C4E-B0CA-BD7DA1983090}"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EFB5-B44B-A746-AD13-78F60F19D1C6}" type="slidenum">
              <a:rPr lang="en-US" smtClean="0"/>
              <a:t>‹#›</a:t>
            </a:fld>
            <a:endParaRPr lang="en-US"/>
          </a:p>
        </p:txBody>
      </p:sp>
    </p:spTree>
    <p:extLst>
      <p:ext uri="{BB962C8B-B14F-4D97-AF65-F5344CB8AC3E}">
        <p14:creationId xmlns:p14="http://schemas.microsoft.com/office/powerpoint/2010/main" val="207320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636DD4-3030-3C4E-B0CA-BD7DA1983090}"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EFB5-B44B-A746-AD13-78F60F19D1C6}" type="slidenum">
              <a:rPr lang="en-US" smtClean="0"/>
              <a:t>‹#›</a:t>
            </a:fld>
            <a:endParaRPr lang="en-US"/>
          </a:p>
        </p:txBody>
      </p:sp>
    </p:spTree>
    <p:extLst>
      <p:ext uri="{BB962C8B-B14F-4D97-AF65-F5344CB8AC3E}">
        <p14:creationId xmlns:p14="http://schemas.microsoft.com/office/powerpoint/2010/main" val="127540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ckgroun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F838-6CF6-4B1B-A723-A7C303CB2FAE}"/>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49F1D4E-8A1B-44F5-B99D-49C8CA4E5EF0}"/>
              </a:ext>
            </a:extLst>
          </p:cNvPr>
          <p:cNvSpPr>
            <a:spLocks noGrp="1"/>
          </p:cNvSpPr>
          <p:nvPr>
            <p:ph type="sldNum" sz="quarter" idx="10"/>
          </p:nvPr>
        </p:nvSpPr>
        <p:spPr/>
        <p:txBody>
          <a:bodyPr/>
          <a:lstStyle/>
          <a:p>
            <a:fld id="{B81BEFB5-B44B-A746-AD13-78F60F19D1C6}" type="slidenum">
              <a:rPr lang="en-US" smtClean="0"/>
              <a:t>‹#›</a:t>
            </a:fld>
            <a:endParaRPr lang="en-US"/>
          </a:p>
        </p:txBody>
      </p:sp>
    </p:spTree>
    <p:extLst>
      <p:ext uri="{BB962C8B-B14F-4D97-AF65-F5344CB8AC3E}">
        <p14:creationId xmlns:p14="http://schemas.microsoft.com/office/powerpoint/2010/main" val="221527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77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015642-D673-4A59-B7A1-9DC47DBD7005}"/>
              </a:ext>
            </a:extLst>
          </p:cNvPr>
          <p:cNvSpPr>
            <a:spLocks noGrp="1"/>
          </p:cNvSpPr>
          <p:nvPr>
            <p:ph type="title"/>
          </p:nvPr>
        </p:nvSpPr>
        <p:spPr>
          <a:xfrm>
            <a:off x="457200" y="274640"/>
            <a:ext cx="8229600" cy="57075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93034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in Ques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0551" y="283298"/>
            <a:ext cx="6562898" cy="1470025"/>
          </a:xfrm>
          <a:prstGeom prst="rect">
            <a:avLst/>
          </a:prstGeom>
        </p:spPr>
        <p:txBody>
          <a:bodyPr>
            <a:normAutofit/>
          </a:bodyPr>
          <a:lstStyle>
            <a:lvl1pPr algn="ctr">
              <a:defRPr sz="2800" b="1">
                <a:latin typeface="+mn-lt"/>
              </a:defRPr>
            </a:lvl1pPr>
          </a:lstStyle>
          <a:p>
            <a:r>
              <a:rPr lang="en-US"/>
              <a:t>Centre Question</a:t>
            </a:r>
          </a:p>
        </p:txBody>
      </p:sp>
      <p:pic>
        <p:nvPicPr>
          <p:cNvPr id="5" name="Picture 4">
            <a:extLst>
              <a:ext uri="{FF2B5EF4-FFF2-40B4-BE49-F238E27FC236}">
                <a16:creationId xmlns:a16="http://schemas.microsoft.com/office/drawing/2014/main" id="{5FD1F35A-EFCB-4B47-92D2-32D0A7236F5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246884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B1D5726-7759-4CB5-8B90-C9F436581032}"/>
              </a:ext>
            </a:extLst>
          </p:cNvPr>
          <p:cNvSpPr>
            <a:spLocks noGrp="1"/>
          </p:cNvSpPr>
          <p:nvPr>
            <p:ph type="body" sz="quarter" idx="13"/>
          </p:nvPr>
        </p:nvSpPr>
        <p:spPr>
          <a:xfrm>
            <a:off x="5522214" y="5148606"/>
            <a:ext cx="3355975" cy="1420812"/>
          </a:xfrm>
          <a:prstGeom prst="roundRect">
            <a:avLst/>
          </a:prstGeom>
          <a:solidFill>
            <a:schemeClr val="accent3"/>
          </a:solidFill>
          <a:ln w="28575">
            <a:solidFill>
              <a:schemeClr val="tx2"/>
            </a:solidFill>
          </a:ln>
        </p:spPr>
        <p:txBody>
          <a:bodyPr anchor="ctr">
            <a:noAutofit/>
          </a:bodyPr>
          <a:lstStyle>
            <a:lvl1pPr algn="ctr">
              <a:defRPr sz="1200" b="1"/>
            </a:lvl1pPr>
            <a:lvl2pPr algn="ctr">
              <a:defRPr sz="1200"/>
            </a:lvl2pPr>
            <a:lvl3pPr marL="914400" indent="0" algn="ctr">
              <a:buNone/>
              <a:defRPr sz="1200" i="1"/>
            </a:lvl3pPr>
            <a:lvl4pPr>
              <a:defRPr sz="1600"/>
            </a:lvl4pPr>
            <a:lvl5pPr>
              <a:defRPr sz="1600"/>
            </a:lvl5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8E919F7-64C3-4CFD-8AAF-B4B75A414348}"/>
              </a:ext>
            </a:extLst>
          </p:cNvPr>
          <p:cNvPicPr>
            <a:picLocks noChangeAspect="1"/>
          </p:cNvPicPr>
          <p:nvPr/>
        </p:nvPicPr>
        <p:blipFill>
          <a:blip r:embed="rId2"/>
          <a:stretch>
            <a:fillRect/>
          </a:stretch>
        </p:blipFill>
        <p:spPr>
          <a:xfrm>
            <a:off x="448731" y="2344363"/>
            <a:ext cx="8078599" cy="1561975"/>
          </a:xfrm>
          <a:prstGeom prst="rect">
            <a:avLst/>
          </a:prstGeom>
        </p:spPr>
      </p:pic>
      <p:sp>
        <p:nvSpPr>
          <p:cNvPr id="6" name="Shape 96">
            <a:extLst>
              <a:ext uri="{FF2B5EF4-FFF2-40B4-BE49-F238E27FC236}">
                <a16:creationId xmlns:a16="http://schemas.microsoft.com/office/drawing/2014/main" id="{54248BCF-05EA-4605-A9E1-4F0C88B7A185}"/>
              </a:ext>
            </a:extLst>
          </p:cNvPr>
          <p:cNvSpPr txBox="1">
            <a:spLocks/>
          </p:cNvSpPr>
          <p:nvPr/>
        </p:nvSpPr>
        <p:spPr>
          <a:xfrm>
            <a:off x="4352925" y="3126482"/>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0"/>
              </a:spcBef>
              <a:buClr>
                <a:srgbClr val="97E8D7"/>
              </a:buClr>
              <a:buSzPct val="25000"/>
              <a:buFont typeface="Arial"/>
              <a:buNone/>
            </a:pPr>
            <a:r>
              <a:rPr lang="en-GB" sz="4400" b="1">
                <a:solidFill>
                  <a:schemeClr val="tx2"/>
                </a:solidFill>
                <a:latin typeface="Century Gothic" panose="020B0502020202020204" pitchFamily="34" charset="0"/>
                <a:ea typeface="Lato"/>
                <a:cs typeface="Lato"/>
                <a:sym typeface="Lato"/>
              </a:rPr>
              <a:t>Secondary 45</a:t>
            </a:r>
          </a:p>
        </p:txBody>
      </p:sp>
      <p:pic>
        <p:nvPicPr>
          <p:cNvPr id="7" name="Picture 6" descr="A picture containing clock&#10;&#10;Description automatically generated">
            <a:extLst>
              <a:ext uri="{FF2B5EF4-FFF2-40B4-BE49-F238E27FC236}">
                <a16:creationId xmlns:a16="http://schemas.microsoft.com/office/drawing/2014/main" id="{83C43B43-C71C-41F6-B198-4D6694AD6C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5147728"/>
            <a:ext cx="5040000" cy="1547333"/>
          </a:xfrm>
          <a:prstGeom prst="rect">
            <a:avLst/>
          </a:prstGeom>
        </p:spPr>
      </p:pic>
    </p:spTree>
    <p:extLst>
      <p:ext uri="{BB962C8B-B14F-4D97-AF65-F5344CB8AC3E}">
        <p14:creationId xmlns:p14="http://schemas.microsoft.com/office/powerpoint/2010/main" val="817933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5 Cov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B1D5726-7759-4CB5-8B90-C9F436581032}"/>
              </a:ext>
            </a:extLst>
          </p:cNvPr>
          <p:cNvSpPr>
            <a:spLocks noGrp="1"/>
          </p:cNvSpPr>
          <p:nvPr>
            <p:ph type="body" sz="quarter" idx="13"/>
          </p:nvPr>
        </p:nvSpPr>
        <p:spPr>
          <a:xfrm>
            <a:off x="5522214" y="5148606"/>
            <a:ext cx="3355975" cy="1420812"/>
          </a:xfrm>
          <a:prstGeom prst="roundRect">
            <a:avLst/>
          </a:prstGeom>
          <a:solidFill>
            <a:schemeClr val="accent3"/>
          </a:solidFill>
          <a:ln w="28575">
            <a:solidFill>
              <a:schemeClr val="tx2"/>
            </a:solidFill>
          </a:ln>
        </p:spPr>
        <p:txBody>
          <a:bodyPr anchor="ctr">
            <a:noAutofit/>
          </a:bodyPr>
          <a:lstStyle>
            <a:lvl1pPr algn="ctr">
              <a:defRPr sz="1200" b="1"/>
            </a:lvl1pPr>
            <a:lvl2pPr algn="ctr">
              <a:defRPr sz="1200"/>
            </a:lvl2pPr>
            <a:lvl3pPr marL="914400" indent="0" algn="ctr">
              <a:buNone/>
              <a:defRPr sz="1200" i="1"/>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AutoShape 2" descr="https://files.slack.com/files-pri/T17G4CXPU-FEBQYG2CT/image_from_ios.jpg">
            <a:extLst>
              <a:ext uri="{FF2B5EF4-FFF2-40B4-BE49-F238E27FC236}">
                <a16:creationId xmlns:a16="http://schemas.microsoft.com/office/drawing/2014/main" id="{A1D31A64-0A76-4111-8A30-CA24B7D84EED}"/>
              </a:ext>
            </a:extLst>
          </p:cNvPr>
          <p:cNvSpPr>
            <a:spLocks noChangeAspect="1" noChangeArrowheads="1"/>
          </p:cNvSpPr>
          <p:nvPr/>
        </p:nvSpPr>
        <p:spPr bwMode="auto">
          <a:xfrm>
            <a:off x="4419600" y="29760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A picture containing clock&#10;&#10;Description automatically generated">
            <a:extLst>
              <a:ext uri="{FF2B5EF4-FFF2-40B4-BE49-F238E27FC236}">
                <a16:creationId xmlns:a16="http://schemas.microsoft.com/office/drawing/2014/main" id="{66936C4A-AEC2-48E9-A9C6-8E16E3F5C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 y="5147728"/>
            <a:ext cx="5040000" cy="1547333"/>
          </a:xfrm>
          <a:prstGeom prst="rect">
            <a:avLst/>
          </a:prstGeom>
        </p:spPr>
      </p:pic>
      <p:sp>
        <p:nvSpPr>
          <p:cNvPr id="12" name="Rectangle 11">
            <a:extLst>
              <a:ext uri="{FF2B5EF4-FFF2-40B4-BE49-F238E27FC236}">
                <a16:creationId xmlns:a16="http://schemas.microsoft.com/office/drawing/2014/main" id="{C5290FD4-58B2-4B7A-A30C-CB84A2968A28}"/>
              </a:ext>
            </a:extLst>
          </p:cNvPr>
          <p:cNvSpPr/>
          <p:nvPr/>
        </p:nvSpPr>
        <p:spPr>
          <a:xfrm>
            <a:off x="462040" y="2365347"/>
            <a:ext cx="991376" cy="1244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B92C501-D70E-49AA-803B-1FBF2BA13654}"/>
              </a:ext>
            </a:extLst>
          </p:cNvPr>
          <p:cNvSpPr/>
          <p:nvPr/>
        </p:nvSpPr>
        <p:spPr>
          <a:xfrm>
            <a:off x="1376413" y="3292383"/>
            <a:ext cx="209760" cy="5328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D671993-6259-49DC-BD57-7D7E7F22D8D2}"/>
              </a:ext>
            </a:extLst>
          </p:cNvPr>
          <p:cNvSpPr/>
          <p:nvPr/>
        </p:nvSpPr>
        <p:spPr>
          <a:xfrm rot="2097780" flipH="1">
            <a:off x="1328225" y="2308928"/>
            <a:ext cx="326380" cy="6709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9FE6937-6C4C-4471-9530-DD2FB332BEBD}"/>
              </a:ext>
            </a:extLst>
          </p:cNvPr>
          <p:cNvPicPr>
            <a:picLocks noChangeAspect="1"/>
          </p:cNvPicPr>
          <p:nvPr/>
        </p:nvPicPr>
        <p:blipFill>
          <a:blip r:embed="rId3"/>
          <a:stretch>
            <a:fillRect/>
          </a:stretch>
        </p:blipFill>
        <p:spPr>
          <a:xfrm>
            <a:off x="448731" y="2334203"/>
            <a:ext cx="8078599" cy="1561975"/>
          </a:xfrm>
          <a:prstGeom prst="rect">
            <a:avLst/>
          </a:prstGeom>
        </p:spPr>
      </p:pic>
      <p:sp>
        <p:nvSpPr>
          <p:cNvPr id="16" name="Shape 96">
            <a:extLst>
              <a:ext uri="{FF2B5EF4-FFF2-40B4-BE49-F238E27FC236}">
                <a16:creationId xmlns:a16="http://schemas.microsoft.com/office/drawing/2014/main" id="{A433E38D-0CC7-4014-9D1F-7499547B33F3}"/>
              </a:ext>
            </a:extLst>
          </p:cNvPr>
          <p:cNvSpPr txBox="1">
            <a:spLocks/>
          </p:cNvSpPr>
          <p:nvPr/>
        </p:nvSpPr>
        <p:spPr>
          <a:xfrm>
            <a:off x="4352925" y="3126482"/>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0"/>
              </a:spcBef>
              <a:buClr>
                <a:srgbClr val="97E8D7"/>
              </a:buClr>
              <a:buSzPct val="25000"/>
              <a:buFont typeface="Arial"/>
              <a:buNone/>
            </a:pPr>
            <a:r>
              <a:rPr lang="en-GB" sz="4400" b="1">
                <a:solidFill>
                  <a:schemeClr val="tx2"/>
                </a:solidFill>
                <a:latin typeface="Century Gothic" panose="020B0502020202020204" pitchFamily="34" charset="0"/>
                <a:ea typeface="Lato"/>
                <a:cs typeface="Lato"/>
                <a:sym typeface="Lato"/>
              </a:rPr>
              <a:t>Secondary 15</a:t>
            </a:r>
          </a:p>
        </p:txBody>
      </p:sp>
    </p:spTree>
    <p:extLst>
      <p:ext uri="{BB962C8B-B14F-4D97-AF65-F5344CB8AC3E}">
        <p14:creationId xmlns:p14="http://schemas.microsoft.com/office/powerpoint/2010/main" val="246489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ssues to Consider">
    <p:spTree>
      <p:nvGrpSpPr>
        <p:cNvPr id="1" name=""/>
        <p:cNvGrpSpPr/>
        <p:nvPr/>
      </p:nvGrpSpPr>
      <p:grpSpPr>
        <a:xfrm>
          <a:off x="0" y="0"/>
          <a:ext cx="0" cy="0"/>
          <a:chOff x="0" y="0"/>
          <a:chExt cx="0" cy="0"/>
        </a:xfrm>
      </p:grpSpPr>
      <p:sp>
        <p:nvSpPr>
          <p:cNvPr id="19" name="Shape 114">
            <a:extLst>
              <a:ext uri="{FF2B5EF4-FFF2-40B4-BE49-F238E27FC236}">
                <a16:creationId xmlns:a16="http://schemas.microsoft.com/office/drawing/2014/main" id="{FC5DE063-A0D5-4722-AC4F-46FD6B5BDFD8}"/>
              </a:ext>
            </a:extLst>
          </p:cNvPr>
          <p:cNvSpPr/>
          <p:nvPr/>
        </p:nvSpPr>
        <p:spPr>
          <a:xfrm>
            <a:off x="540000" y="540000"/>
            <a:ext cx="548615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a:cs typeface="Lato"/>
                <a:sym typeface="Lato"/>
              </a:rPr>
              <a:t>Issues to consider</a:t>
            </a:r>
          </a:p>
        </p:txBody>
      </p:sp>
      <p:sp>
        <p:nvSpPr>
          <p:cNvPr id="4" name="Text Placeholder 3">
            <a:extLst>
              <a:ext uri="{FF2B5EF4-FFF2-40B4-BE49-F238E27FC236}">
                <a16:creationId xmlns:a16="http://schemas.microsoft.com/office/drawing/2014/main" id="{9768A9B8-4B0A-4DD9-BD28-D8D11742A664}"/>
              </a:ext>
            </a:extLst>
          </p:cNvPr>
          <p:cNvSpPr>
            <a:spLocks noGrp="1"/>
          </p:cNvSpPr>
          <p:nvPr>
            <p:ph type="body" sz="quarter" idx="13" hasCustomPrompt="1"/>
          </p:nvPr>
        </p:nvSpPr>
        <p:spPr>
          <a:xfrm>
            <a:off x="570384" y="2009954"/>
            <a:ext cx="8069263" cy="3951287"/>
          </a:xfrm>
        </p:spPr>
        <p:txBody>
          <a:bodyPr/>
          <a:lstStyle>
            <a:lvl1pPr marL="285750" indent="-285750">
              <a:lnSpc>
                <a:spcPct val="200000"/>
              </a:lnSpc>
              <a:buClr>
                <a:schemeClr val="tx2"/>
              </a:buClr>
              <a:buFont typeface="Arial" panose="020B0604020202020204" pitchFamily="34" charset="0"/>
              <a:buChar char="•"/>
              <a:defRPr sz="1600" b="0">
                <a:solidFill>
                  <a:schemeClr val="tx1"/>
                </a:solidFill>
              </a:defRPr>
            </a:lvl1pPr>
          </a:lstStyle>
          <a:p>
            <a:pPr lvl="0"/>
            <a:r>
              <a:rPr lang="en-US"/>
              <a:t>Starter:</a:t>
            </a:r>
          </a:p>
          <a:p>
            <a:pPr lvl="0"/>
            <a:r>
              <a:rPr lang="en-US"/>
              <a:t>Why are we talking about this? (This should be bold and in purple)</a:t>
            </a:r>
          </a:p>
          <a:p>
            <a:pPr lvl="0"/>
            <a:r>
              <a:rPr lang="en-US"/>
              <a:t>Following points</a:t>
            </a:r>
          </a:p>
          <a:p>
            <a:pPr lvl="0"/>
            <a:r>
              <a:rPr lang="en-US"/>
              <a:t>Career Launchpad</a:t>
            </a:r>
          </a:p>
          <a:p>
            <a:pPr lvl="0"/>
            <a:r>
              <a:rPr lang="en-US"/>
              <a:t>Vote</a:t>
            </a:r>
          </a:p>
        </p:txBody>
      </p:sp>
    </p:spTree>
    <p:extLst>
      <p:ext uri="{BB962C8B-B14F-4D97-AF65-F5344CB8AC3E}">
        <p14:creationId xmlns:p14="http://schemas.microsoft.com/office/powerpoint/2010/main" val="1413503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33BFEB9-CF5C-44C5-8A02-CB490F8A45FF}"/>
              </a:ext>
            </a:extLst>
          </p:cNvPr>
          <p:cNvSpPr>
            <a:spLocks noGrp="1"/>
          </p:cNvSpPr>
          <p:nvPr>
            <p:ph type="body" sz="quarter" idx="12" hasCustomPrompt="1"/>
          </p:nvPr>
        </p:nvSpPr>
        <p:spPr>
          <a:xfrm>
            <a:off x="466725" y="4335463"/>
            <a:ext cx="8210550" cy="2039937"/>
          </a:xfrm>
        </p:spPr>
        <p:txBody>
          <a:bodyPr/>
          <a:lstStyle>
            <a:lvl1pPr marL="285750" indent="-285750">
              <a:lnSpc>
                <a:spcPct val="200000"/>
              </a:lnSpc>
              <a:buClr>
                <a:schemeClr val="tx2"/>
              </a:buClr>
              <a:buFont typeface="Arial" panose="020B0604020202020204" pitchFamily="34" charset="0"/>
              <a:buChar char="•"/>
              <a:defRPr b="1">
                <a:solidFill>
                  <a:schemeClr val="tx2"/>
                </a:solidFill>
              </a:defRPr>
            </a:lvl1pPr>
            <a:lvl2pPr marL="457200" indent="0">
              <a:buNone/>
              <a:defRPr sz="1600"/>
            </a:lvl2pPr>
          </a:lstStyle>
          <a:p>
            <a:pPr lvl="0"/>
            <a:r>
              <a:rPr lang="en-US"/>
              <a:t>Key word (bold, purple): Meaning (lowercase, normal)</a:t>
            </a:r>
          </a:p>
          <a:p>
            <a:pPr lvl="0"/>
            <a:r>
              <a:rPr lang="en-US"/>
              <a:t>Key word:</a:t>
            </a:r>
          </a:p>
          <a:p>
            <a:pPr lvl="0"/>
            <a:r>
              <a:rPr lang="en-US"/>
              <a:t>Key word:</a:t>
            </a:r>
          </a:p>
          <a:p>
            <a:pPr lvl="0"/>
            <a:endParaRPr lang="en-US"/>
          </a:p>
          <a:p>
            <a:pPr lvl="1"/>
            <a:endParaRPr lang="en-US"/>
          </a:p>
        </p:txBody>
      </p:sp>
      <p:sp>
        <p:nvSpPr>
          <p:cNvPr id="4" name="Shape 114">
            <a:extLst>
              <a:ext uri="{FF2B5EF4-FFF2-40B4-BE49-F238E27FC236}">
                <a16:creationId xmlns:a16="http://schemas.microsoft.com/office/drawing/2014/main" id="{B4B4B7E9-811B-4FB5-8E96-89BD72E83695}"/>
              </a:ext>
            </a:extLst>
          </p:cNvPr>
          <p:cNvSpPr/>
          <p:nvPr/>
        </p:nvSpPr>
        <p:spPr>
          <a:xfrm>
            <a:off x="540000" y="540000"/>
            <a:ext cx="655930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a:cs typeface="Lato"/>
                <a:sym typeface="Lato"/>
              </a:rPr>
              <a:t>Learning objectives for today</a:t>
            </a:r>
          </a:p>
        </p:txBody>
      </p:sp>
      <p:sp>
        <p:nvSpPr>
          <p:cNvPr id="5" name="Shape 114">
            <a:extLst>
              <a:ext uri="{FF2B5EF4-FFF2-40B4-BE49-F238E27FC236}">
                <a16:creationId xmlns:a16="http://schemas.microsoft.com/office/drawing/2014/main" id="{2F942913-854C-4825-ACC8-BA5AEBBC3CD9}"/>
              </a:ext>
            </a:extLst>
          </p:cNvPr>
          <p:cNvSpPr/>
          <p:nvPr/>
        </p:nvSpPr>
        <p:spPr>
          <a:xfrm>
            <a:off x="540000" y="3485606"/>
            <a:ext cx="655930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a:cs typeface="Lato"/>
                <a:sym typeface="Lato"/>
              </a:rPr>
              <a:t>Keywords</a:t>
            </a:r>
          </a:p>
        </p:txBody>
      </p:sp>
      <p:sp>
        <p:nvSpPr>
          <p:cNvPr id="8" name="Text Placeholder 7">
            <a:extLst>
              <a:ext uri="{FF2B5EF4-FFF2-40B4-BE49-F238E27FC236}">
                <a16:creationId xmlns:a16="http://schemas.microsoft.com/office/drawing/2014/main" id="{17CB6F5C-6D68-43F4-85C9-25930A891553}"/>
              </a:ext>
            </a:extLst>
          </p:cNvPr>
          <p:cNvSpPr>
            <a:spLocks noGrp="1"/>
          </p:cNvSpPr>
          <p:nvPr>
            <p:ph type="body" sz="quarter" idx="11" hasCustomPrompt="1"/>
          </p:nvPr>
        </p:nvSpPr>
        <p:spPr>
          <a:xfrm>
            <a:off x="497108" y="1412174"/>
            <a:ext cx="8146799" cy="1559736"/>
          </a:xfrm>
        </p:spPr>
        <p:txBody>
          <a:bodyPr/>
          <a:lstStyle>
            <a:lvl1pPr marL="342900" indent="-342900">
              <a:lnSpc>
                <a:spcPct val="200000"/>
              </a:lnSpc>
              <a:buClr>
                <a:schemeClr val="accent1"/>
              </a:buClr>
              <a:buAutoNum type="arabicPeriod"/>
              <a:defRPr/>
            </a:lvl1pPr>
          </a:lstStyle>
          <a:p>
            <a:pPr lvl="0"/>
            <a:r>
              <a:rPr lang="en-US"/>
              <a:t>Write learning objective here</a:t>
            </a:r>
          </a:p>
          <a:p>
            <a:pPr lvl="0"/>
            <a:r>
              <a:rPr lang="en-US"/>
              <a:t>Write learning objective here</a:t>
            </a:r>
          </a:p>
          <a:p>
            <a:pPr lvl="0"/>
            <a:endParaRPr lang="en-US"/>
          </a:p>
        </p:txBody>
      </p:sp>
      <p:cxnSp>
        <p:nvCxnSpPr>
          <p:cNvPr id="13" name="Straight Connector 12">
            <a:extLst>
              <a:ext uri="{FF2B5EF4-FFF2-40B4-BE49-F238E27FC236}">
                <a16:creationId xmlns:a16="http://schemas.microsoft.com/office/drawing/2014/main" id="{9B9BB49B-1B66-4C7C-9911-68F7410AD577}"/>
              </a:ext>
            </a:extLst>
          </p:cNvPr>
          <p:cNvCxnSpPr/>
          <p:nvPr/>
        </p:nvCxnSpPr>
        <p:spPr>
          <a:xfrm>
            <a:off x="53752" y="3245963"/>
            <a:ext cx="9036496" cy="0"/>
          </a:xfrm>
          <a:prstGeom prst="line">
            <a:avLst/>
          </a:prstGeom>
          <a:ln w="28575">
            <a:solidFill>
              <a:srgbClr val="43D6B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70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FFBDDD-9207-49ED-865E-A2FFF820E72C}"/>
              </a:ext>
            </a:extLst>
          </p:cNvPr>
          <p:cNvSpPr>
            <a:spLocks noGrp="1"/>
          </p:cNvSpPr>
          <p:nvPr>
            <p:ph type="title"/>
          </p:nvPr>
        </p:nvSpPr>
        <p:spPr>
          <a:xfrm>
            <a:off x="457200" y="274638"/>
            <a:ext cx="7387389" cy="769158"/>
          </a:xfrm>
        </p:spPr>
        <p:txBody>
          <a:bodyPr>
            <a:normAutofit/>
          </a:bodyPr>
          <a:lstStyle>
            <a:lvl1pPr algn="l">
              <a:defRPr lang="en-US" sz="2800" b="1" kern="1200">
                <a:solidFill>
                  <a:schemeClr val="tx1"/>
                </a:solidFill>
                <a:latin typeface="+mn-lt"/>
                <a:ea typeface="+mj-ea"/>
                <a:cs typeface="+mj-cs"/>
              </a:defRPr>
            </a:lvl1pPr>
          </a:lstStyle>
          <a:p>
            <a:r>
              <a:rPr lang="en-US"/>
              <a:t>Click to edit Master title style</a:t>
            </a:r>
          </a:p>
        </p:txBody>
      </p:sp>
      <p:pic>
        <p:nvPicPr>
          <p:cNvPr id="7" name="Picture 6">
            <a:extLst>
              <a:ext uri="{FF2B5EF4-FFF2-40B4-BE49-F238E27FC236}">
                <a16:creationId xmlns:a16="http://schemas.microsoft.com/office/drawing/2014/main" id="{09746B77-5514-4F25-8039-1A1E79B459F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189932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mon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7237562" cy="457199"/>
          </a:xfrm>
          <a:prstGeom prst="rect">
            <a:avLst/>
          </a:prstGeom>
        </p:spPr>
        <p:txBody>
          <a:bodyPr>
            <a:noAutofit/>
          </a:bodyPr>
          <a:lstStyle>
            <a:lvl1pPr algn="l">
              <a:defRPr sz="2800" b="1">
                <a:latin typeface="+mn-lt"/>
              </a:defRPr>
            </a:lvl1pPr>
          </a:lstStyle>
          <a:p>
            <a:r>
              <a:rPr lang="en-US"/>
              <a:t>Commonly used boxes</a:t>
            </a:r>
          </a:p>
        </p:txBody>
      </p:sp>
      <p:sp>
        <p:nvSpPr>
          <p:cNvPr id="5" name="Text Placeholder 4">
            <a:extLst>
              <a:ext uri="{FF2B5EF4-FFF2-40B4-BE49-F238E27FC236}">
                <a16:creationId xmlns:a16="http://schemas.microsoft.com/office/drawing/2014/main" id="{0D5172E2-B8C0-4B53-8CD7-E38E5A07A91D}"/>
              </a:ext>
            </a:extLst>
          </p:cNvPr>
          <p:cNvSpPr>
            <a:spLocks noGrp="1"/>
          </p:cNvSpPr>
          <p:nvPr>
            <p:ph type="body" sz="quarter" idx="13" hasCustomPrompt="1"/>
          </p:nvPr>
        </p:nvSpPr>
        <p:spPr>
          <a:xfrm>
            <a:off x="400978" y="1620499"/>
            <a:ext cx="4355980" cy="2541708"/>
          </a:xfrm>
          <a:prstGeom prst="cloud">
            <a:avLst/>
          </a:prstGeom>
          <a:solidFill>
            <a:schemeClr val="accent5"/>
          </a:solidFill>
          <a:ln w="28575">
            <a:solidFill>
              <a:srgbClr val="AA32EA"/>
            </a:solidFill>
          </a:ln>
        </p:spPr>
        <p:txBody>
          <a:bodyPr anchor="ctr">
            <a:normAutofit/>
          </a:bodyPr>
          <a:lstStyle>
            <a:lvl1pPr marL="0" indent="0" algn="ctr">
              <a:buNone/>
              <a:defRPr sz="1600" b="1"/>
            </a:lvl1pPr>
            <a:lvl2pPr marL="457200" indent="0" algn="ctr">
              <a:buNone/>
              <a:defRPr sz="1600"/>
            </a:lvl2pPr>
          </a:lstStyle>
          <a:p>
            <a:pPr lvl="0"/>
            <a:r>
              <a:rPr lang="en-US"/>
              <a:t>Group task (Time in mins)</a:t>
            </a:r>
          </a:p>
          <a:p>
            <a:pPr lvl="1"/>
            <a:r>
              <a:rPr lang="en-US"/>
              <a:t>Activity information</a:t>
            </a:r>
          </a:p>
        </p:txBody>
      </p:sp>
      <p:sp>
        <p:nvSpPr>
          <p:cNvPr id="8" name="Text Placeholder 7">
            <a:extLst>
              <a:ext uri="{FF2B5EF4-FFF2-40B4-BE49-F238E27FC236}">
                <a16:creationId xmlns:a16="http://schemas.microsoft.com/office/drawing/2014/main" id="{E7843B41-02CF-4B64-BCD9-B9CC93735139}"/>
              </a:ext>
            </a:extLst>
          </p:cNvPr>
          <p:cNvSpPr>
            <a:spLocks noGrp="1"/>
          </p:cNvSpPr>
          <p:nvPr>
            <p:ph type="body" sz="quarter" idx="14" hasCustomPrompt="1"/>
          </p:nvPr>
        </p:nvSpPr>
        <p:spPr>
          <a:xfrm>
            <a:off x="5253036" y="1148331"/>
            <a:ext cx="2994025" cy="1080000"/>
          </a:xfrm>
          <a:prstGeom prst="roundRect">
            <a:avLst/>
          </a:prstGeom>
          <a:solidFill>
            <a:schemeClr val="bg2"/>
          </a:solidFill>
          <a:ln w="28575">
            <a:solidFill>
              <a:srgbClr val="AA32EA"/>
            </a:solidFill>
          </a:ln>
        </p:spPr>
        <p:txBody>
          <a:bodyPr anchor="ctr">
            <a:normAutofit/>
          </a:bodyPr>
          <a:lstStyle>
            <a:lvl1pPr marL="0" indent="0" algn="ctr">
              <a:buNone/>
              <a:defRPr sz="1600" b="0"/>
            </a:lvl1pPr>
          </a:lstStyle>
          <a:p>
            <a:pPr lvl="0"/>
            <a:r>
              <a:rPr lang="en-US"/>
              <a:t>Information box – key words in bold</a:t>
            </a:r>
          </a:p>
        </p:txBody>
      </p:sp>
      <p:sp>
        <p:nvSpPr>
          <p:cNvPr id="12" name="Text Placeholder 7">
            <a:extLst>
              <a:ext uri="{FF2B5EF4-FFF2-40B4-BE49-F238E27FC236}">
                <a16:creationId xmlns:a16="http://schemas.microsoft.com/office/drawing/2014/main" id="{88D644EF-BAA6-4E05-AE1F-70DBA267BF45}"/>
              </a:ext>
            </a:extLst>
          </p:cNvPr>
          <p:cNvSpPr>
            <a:spLocks noGrp="1"/>
          </p:cNvSpPr>
          <p:nvPr>
            <p:ph type="body" sz="quarter" idx="16" hasCustomPrompt="1"/>
          </p:nvPr>
        </p:nvSpPr>
        <p:spPr>
          <a:xfrm>
            <a:off x="5251859" y="3622207"/>
            <a:ext cx="2994025" cy="1080000"/>
          </a:xfrm>
          <a:prstGeom prst="roundRect">
            <a:avLst/>
          </a:prstGeom>
          <a:solidFill>
            <a:schemeClr val="accent3"/>
          </a:solidFill>
          <a:ln w="28575">
            <a:solidFill>
              <a:schemeClr val="tx1"/>
            </a:solidFill>
          </a:ln>
        </p:spPr>
        <p:txBody>
          <a:bodyPr anchor="ctr">
            <a:normAutofit/>
          </a:bodyPr>
          <a:lstStyle>
            <a:lvl1pPr marL="0" indent="0" algn="ctr">
              <a:buNone/>
              <a:defRPr sz="1600" b="1">
                <a:solidFill>
                  <a:schemeClr val="tx1"/>
                </a:solidFill>
              </a:defRPr>
            </a:lvl1pPr>
          </a:lstStyle>
          <a:p>
            <a:pPr lvl="0"/>
            <a:r>
              <a:rPr lang="en-US"/>
              <a:t>SEND/Definition Box:</a:t>
            </a:r>
          </a:p>
        </p:txBody>
      </p:sp>
      <p:sp>
        <p:nvSpPr>
          <p:cNvPr id="4" name="Text Placeholder 3">
            <a:extLst>
              <a:ext uri="{FF2B5EF4-FFF2-40B4-BE49-F238E27FC236}">
                <a16:creationId xmlns:a16="http://schemas.microsoft.com/office/drawing/2014/main" id="{D5D8471F-BD68-4AFA-90A1-ED78E7901F34}"/>
              </a:ext>
            </a:extLst>
          </p:cNvPr>
          <p:cNvSpPr>
            <a:spLocks noGrp="1"/>
          </p:cNvSpPr>
          <p:nvPr>
            <p:ph type="body" sz="quarter" idx="17" hasCustomPrompt="1"/>
          </p:nvPr>
        </p:nvSpPr>
        <p:spPr>
          <a:xfrm>
            <a:off x="5251859" y="2385269"/>
            <a:ext cx="2995200" cy="1080000"/>
          </a:xfrm>
          <a:prstGeom prst="roundRect">
            <a:avLst/>
          </a:prstGeom>
          <a:solidFill>
            <a:srgbClr val="AA32EA"/>
          </a:solidFill>
          <a:ln>
            <a:solidFill>
              <a:srgbClr val="AA32EA"/>
            </a:solidFill>
          </a:ln>
        </p:spPr>
        <p:txBody>
          <a:bodyPr anchor="ctr"/>
          <a:lstStyle>
            <a:lvl1pPr marL="0" indent="0" algn="ctr">
              <a:buNone/>
              <a:defRPr sz="1600" b="1">
                <a:solidFill>
                  <a:schemeClr val="bg1"/>
                </a:solidFill>
              </a:defRPr>
            </a:lvl1pPr>
          </a:lstStyle>
          <a:p>
            <a:pPr lvl="0"/>
            <a:r>
              <a:rPr lang="en-US"/>
              <a:t>Challenge</a:t>
            </a:r>
          </a:p>
        </p:txBody>
      </p:sp>
      <p:sp>
        <p:nvSpPr>
          <p:cNvPr id="10" name="Text Placeholder 7">
            <a:extLst>
              <a:ext uri="{FF2B5EF4-FFF2-40B4-BE49-F238E27FC236}">
                <a16:creationId xmlns:a16="http://schemas.microsoft.com/office/drawing/2014/main" id="{77269F30-4ADC-40DA-AD25-97F31391CC29}"/>
              </a:ext>
            </a:extLst>
          </p:cNvPr>
          <p:cNvSpPr>
            <a:spLocks noGrp="1"/>
          </p:cNvSpPr>
          <p:nvPr>
            <p:ph type="body" sz="quarter" idx="18" hasCustomPrompt="1"/>
          </p:nvPr>
        </p:nvSpPr>
        <p:spPr>
          <a:xfrm>
            <a:off x="5251858" y="4859145"/>
            <a:ext cx="2994025" cy="1080000"/>
          </a:xfrm>
          <a:prstGeom prst="roundRect">
            <a:avLst/>
          </a:prstGeom>
          <a:solidFill>
            <a:schemeClr val="bg1">
              <a:lumMod val="95000"/>
            </a:schemeClr>
          </a:solidFill>
          <a:ln w="28575">
            <a:solidFill>
              <a:schemeClr val="tx1"/>
            </a:solidFill>
          </a:ln>
        </p:spPr>
        <p:txBody>
          <a:bodyPr anchor="ctr">
            <a:normAutofit/>
          </a:bodyPr>
          <a:lstStyle>
            <a:lvl1pPr marL="0" indent="0" algn="ctr">
              <a:buNone/>
              <a:defRPr sz="1600" b="1"/>
            </a:lvl1pPr>
          </a:lstStyle>
          <a:p>
            <a:pPr lvl="0"/>
            <a:r>
              <a:rPr lang="en-US"/>
              <a:t>Teachers note</a:t>
            </a:r>
          </a:p>
        </p:txBody>
      </p:sp>
      <p:sp>
        <p:nvSpPr>
          <p:cNvPr id="13" name="Text Placeholder 7">
            <a:extLst>
              <a:ext uri="{FF2B5EF4-FFF2-40B4-BE49-F238E27FC236}">
                <a16:creationId xmlns:a16="http://schemas.microsoft.com/office/drawing/2014/main" id="{933C272E-2746-4403-A6CE-5E6DA906279A}"/>
              </a:ext>
            </a:extLst>
          </p:cNvPr>
          <p:cNvSpPr>
            <a:spLocks noGrp="1"/>
          </p:cNvSpPr>
          <p:nvPr>
            <p:ph type="body" sz="quarter" idx="19" hasCustomPrompt="1"/>
          </p:nvPr>
        </p:nvSpPr>
        <p:spPr>
          <a:xfrm>
            <a:off x="1081956" y="4859145"/>
            <a:ext cx="2994025" cy="1080000"/>
          </a:xfrm>
          <a:prstGeom prst="roundRect">
            <a:avLst/>
          </a:prstGeom>
          <a:solidFill>
            <a:schemeClr val="accent1"/>
          </a:solidFill>
          <a:ln w="28575">
            <a:solidFill>
              <a:schemeClr val="accent2"/>
            </a:solidFill>
          </a:ln>
        </p:spPr>
        <p:txBody>
          <a:bodyPr anchor="ctr">
            <a:normAutofit/>
          </a:bodyPr>
          <a:lstStyle>
            <a:lvl1pPr marL="0" indent="0" algn="ctr">
              <a:buNone/>
              <a:defRPr sz="1600" b="0"/>
            </a:lvl1pPr>
          </a:lstStyle>
          <a:p>
            <a:pPr lvl="0"/>
            <a:r>
              <a:rPr lang="en-US"/>
              <a:t>Other</a:t>
            </a:r>
          </a:p>
        </p:txBody>
      </p:sp>
      <p:pic>
        <p:nvPicPr>
          <p:cNvPr id="11" name="Picture 10">
            <a:extLst>
              <a:ext uri="{FF2B5EF4-FFF2-40B4-BE49-F238E27FC236}">
                <a16:creationId xmlns:a16="http://schemas.microsoft.com/office/drawing/2014/main" id="{7611E0A4-D6C2-44D1-B9FA-CEF1EDEACDB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2485646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Summar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4FC0DA-1F7A-4A4F-96DF-822CA2457C43}"/>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tx1"/>
                </a:solidFill>
                <a:latin typeface="+mn-lt"/>
                <a:ea typeface="+mj-ea"/>
                <a:cs typeface="+mj-cs"/>
              </a:defRPr>
            </a:lvl1pPr>
          </a:lstStyle>
          <a:p>
            <a:r>
              <a:rPr lang="en-GB"/>
              <a:t>Copy the Vote Topic Question Here</a:t>
            </a:r>
            <a:endParaRPr lang="en-US"/>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73955" y="1850591"/>
            <a:ext cx="3993845" cy="4003736"/>
          </a:xfrm>
          <a:ln>
            <a:solidFill>
              <a:schemeClr val="tx1"/>
            </a:solidFill>
          </a:ln>
        </p:spPr>
        <p:txBody>
          <a:bodyPr>
            <a:normAutofit/>
          </a:bodyPr>
          <a:lstStyle>
            <a:lvl1pPr marL="285750" indent="-285750">
              <a:buClr>
                <a:schemeClr val="accent2"/>
              </a:buClr>
              <a:buFont typeface="Arial" panose="020B0604020202020204" pitchFamily="34" charset="0"/>
              <a:buChar char="•"/>
              <a:defRPr sz="16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621692" y="1850591"/>
            <a:ext cx="3950305" cy="4003736"/>
          </a:xfrm>
          <a:ln>
            <a:solidFill>
              <a:schemeClr val="tx1"/>
            </a:solidFill>
          </a:ln>
        </p:spPr>
        <p:txBody>
          <a:bodyPr>
            <a:normAutofit/>
          </a:bodyPr>
          <a:lstStyle>
            <a:lvl1pPr marL="285750" indent="-285750">
              <a:buClr>
                <a:schemeClr val="bg2"/>
              </a:buClr>
              <a:buFont typeface="Arial" panose="020B0604020202020204" pitchFamily="34" charset="0"/>
              <a:buChar char="•"/>
              <a:defRPr sz="16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8" name="Shape 223">
            <a:extLst>
              <a:ext uri="{FF2B5EF4-FFF2-40B4-BE49-F238E27FC236}">
                <a16:creationId xmlns:a16="http://schemas.microsoft.com/office/drawing/2014/main" id="{E23674C8-DF6F-445F-A311-54882E2AA41D}"/>
              </a:ext>
            </a:extLst>
          </p:cNvPr>
          <p:cNvSpPr/>
          <p:nvPr/>
        </p:nvSpPr>
        <p:spPr>
          <a:xfrm>
            <a:off x="4571998" y="1444372"/>
            <a:ext cx="3995802" cy="406219"/>
          </a:xfrm>
          <a:prstGeom prst="rect">
            <a:avLst/>
          </a:prstGeom>
          <a:solidFill>
            <a:srgbClr val="97E8D7"/>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dk1"/>
                </a:solidFill>
                <a:latin typeface="Century Gothic" panose="020B0502020202020204" pitchFamily="34" charset="0"/>
                <a:ea typeface="Lato" panose="020F0502020204030203" pitchFamily="34" charset="0"/>
                <a:cs typeface="Lato" panose="020F0502020204030203" pitchFamily="34" charset="0"/>
                <a:sym typeface="Calibri"/>
              </a:rPr>
              <a:t>NO</a:t>
            </a:r>
          </a:p>
        </p:txBody>
      </p:sp>
      <p:sp>
        <p:nvSpPr>
          <p:cNvPr id="19" name="Shape 234">
            <a:extLst>
              <a:ext uri="{FF2B5EF4-FFF2-40B4-BE49-F238E27FC236}">
                <a16:creationId xmlns:a16="http://schemas.microsoft.com/office/drawing/2014/main" id="{44948174-0394-4326-B2FB-3CCE21FB747C}"/>
              </a:ext>
            </a:extLst>
          </p:cNvPr>
          <p:cNvSpPr/>
          <p:nvPr/>
        </p:nvSpPr>
        <p:spPr>
          <a:xfrm>
            <a:off x="621692" y="1444372"/>
            <a:ext cx="3950307" cy="406219"/>
          </a:xfrm>
          <a:prstGeom prst="rect">
            <a:avLst/>
          </a:prstGeom>
          <a:solidFill>
            <a:srgbClr val="BD60EF"/>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dk1"/>
                </a:solidFill>
                <a:latin typeface="Century Gothic" panose="020B0502020202020204" pitchFamily="34" charset="0"/>
                <a:ea typeface="Lato" panose="020F0502020204030203" pitchFamily="34" charset="0"/>
                <a:cs typeface="Lato" panose="020F0502020204030203" pitchFamily="34" charset="0"/>
                <a:sym typeface="Calibri"/>
              </a:rPr>
              <a:t>YES</a:t>
            </a:r>
          </a:p>
        </p:txBody>
      </p:sp>
      <p:pic>
        <p:nvPicPr>
          <p:cNvPr id="11" name="Picture 10">
            <a:extLst>
              <a:ext uri="{FF2B5EF4-FFF2-40B4-BE49-F238E27FC236}">
                <a16:creationId xmlns:a16="http://schemas.microsoft.com/office/drawing/2014/main" id="{3D238BE8-6FD2-41D1-9C60-888A56636D0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238240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reer Launchpa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1DEF6-C112-4BCD-8EF8-ADB6CE45252E}"/>
              </a:ext>
            </a:extLst>
          </p:cNvPr>
          <p:cNvSpPr/>
          <p:nvPr/>
        </p:nvSpPr>
        <p:spPr>
          <a:xfrm>
            <a:off x="180439" y="3426922"/>
            <a:ext cx="8800676" cy="3259377"/>
          </a:xfrm>
          <a:prstGeom prst="rect">
            <a:avLst/>
          </a:prstGeom>
          <a:solidFill>
            <a:schemeClr val="tx2">
              <a:alpha val="1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8450BE83-20A5-4AD5-9347-F6ED54151A4F}"/>
              </a:ext>
            </a:extLst>
          </p:cNvPr>
          <p:cNvSpPr/>
          <p:nvPr/>
        </p:nvSpPr>
        <p:spPr>
          <a:xfrm>
            <a:off x="172126" y="178249"/>
            <a:ext cx="8800676" cy="3240360"/>
          </a:xfrm>
          <a:prstGeom prst="rect">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43C77992-C979-4C00-A915-6251B7797C66}"/>
              </a:ext>
            </a:extLst>
          </p:cNvPr>
          <p:cNvSpPr>
            <a:spLocks noGrp="1"/>
          </p:cNvSpPr>
          <p:nvPr>
            <p:ph type="title" hasCustomPrompt="1"/>
          </p:nvPr>
        </p:nvSpPr>
        <p:spPr>
          <a:xfrm>
            <a:off x="323528" y="274641"/>
            <a:ext cx="3849545" cy="520349"/>
          </a:xfrm>
          <a:prstGeom prst="rect">
            <a:avLst/>
          </a:prstGeom>
        </p:spPr>
        <p:txBody>
          <a:bodyPr/>
          <a:lstStyle>
            <a:lvl1pPr marL="0" marR="0" indent="0" algn="l" rtl="0">
              <a:spcBef>
                <a:spcPts val="0"/>
              </a:spcBef>
              <a:buSzPct val="25000"/>
              <a:buNone/>
              <a:defRPr/>
            </a:lvl1p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panose="020F0502020204030203" pitchFamily="34" charset="0"/>
                <a:cs typeface="Lato" panose="020F0502020204030203" pitchFamily="34" charset="0"/>
                <a:sym typeface="Lato"/>
              </a:rPr>
              <a:t>Career Launchpad!</a:t>
            </a:r>
          </a:p>
        </p:txBody>
      </p:sp>
      <p:sp>
        <p:nvSpPr>
          <p:cNvPr id="26" name="Picture Placeholder 25">
            <a:extLst>
              <a:ext uri="{FF2B5EF4-FFF2-40B4-BE49-F238E27FC236}">
                <a16:creationId xmlns:a16="http://schemas.microsoft.com/office/drawing/2014/main" id="{B202AE5B-4974-447F-8ABF-D12E9A89C089}"/>
              </a:ext>
            </a:extLst>
          </p:cNvPr>
          <p:cNvSpPr>
            <a:spLocks noGrp="1"/>
          </p:cNvSpPr>
          <p:nvPr>
            <p:ph type="pic" sz="quarter" idx="15" hasCustomPrompt="1"/>
          </p:nvPr>
        </p:nvSpPr>
        <p:spPr>
          <a:xfrm>
            <a:off x="5373688" y="846138"/>
            <a:ext cx="3078162" cy="2443876"/>
          </a:xfrm>
        </p:spPr>
        <p:txBody>
          <a:bodyPr anchor="ctr">
            <a:normAutofit/>
          </a:bodyPr>
          <a:lstStyle>
            <a:lvl1pPr marL="0" indent="0">
              <a:buNone/>
              <a:defRPr sz="1600"/>
            </a:lvl1pPr>
          </a:lstStyle>
          <a:p>
            <a:r>
              <a:rPr lang="en-GB"/>
              <a:t>An image relating to the information on the left.</a:t>
            </a:r>
          </a:p>
        </p:txBody>
      </p:sp>
      <p:sp>
        <p:nvSpPr>
          <p:cNvPr id="28" name="Picture Placeholder 27">
            <a:extLst>
              <a:ext uri="{FF2B5EF4-FFF2-40B4-BE49-F238E27FC236}">
                <a16:creationId xmlns:a16="http://schemas.microsoft.com/office/drawing/2014/main" id="{90ACCFD2-7943-4AEF-88F0-D1F867DF1B6F}"/>
              </a:ext>
            </a:extLst>
          </p:cNvPr>
          <p:cNvSpPr>
            <a:spLocks noGrp="1"/>
          </p:cNvSpPr>
          <p:nvPr>
            <p:ph type="pic" sz="quarter" idx="16" hasCustomPrompt="1"/>
          </p:nvPr>
        </p:nvSpPr>
        <p:spPr>
          <a:xfrm>
            <a:off x="569914" y="3745793"/>
            <a:ext cx="2960687" cy="2672470"/>
          </a:xfrm>
        </p:spPr>
        <p:txBody>
          <a:bodyPr anchor="ctr">
            <a:normAutofit/>
          </a:bodyPr>
          <a:lstStyle>
            <a:lvl1pPr marL="0" indent="0">
              <a:buNone/>
              <a:defRPr sz="1600"/>
            </a:lvl1pPr>
          </a:lstStyle>
          <a:p>
            <a:r>
              <a:rPr lang="en-GB"/>
              <a:t>A screenshot of the video used in Career Spotlight</a:t>
            </a:r>
          </a:p>
        </p:txBody>
      </p:sp>
      <p:sp>
        <p:nvSpPr>
          <p:cNvPr id="30" name="Text Placeholder 29">
            <a:extLst>
              <a:ext uri="{FF2B5EF4-FFF2-40B4-BE49-F238E27FC236}">
                <a16:creationId xmlns:a16="http://schemas.microsoft.com/office/drawing/2014/main" id="{E4081CE7-9680-41C6-8AA6-ACAF4C6CC7F7}"/>
              </a:ext>
            </a:extLst>
          </p:cNvPr>
          <p:cNvSpPr>
            <a:spLocks noGrp="1"/>
          </p:cNvSpPr>
          <p:nvPr>
            <p:ph type="body" sz="quarter" idx="17" hasCustomPrompt="1"/>
          </p:nvPr>
        </p:nvSpPr>
        <p:spPr>
          <a:xfrm>
            <a:off x="311610" y="824725"/>
            <a:ext cx="4298950" cy="373844"/>
          </a:xfrm>
          <a:prstGeom prst="roundRect">
            <a:avLst/>
          </a:prstGeom>
          <a:solidFill>
            <a:schemeClr val="bg2"/>
          </a:solidFill>
          <a:ln w="28575">
            <a:solidFill>
              <a:srgbClr val="AA32EA"/>
            </a:solidFill>
          </a:ln>
        </p:spPr>
        <p:txBody>
          <a:bodyPr>
            <a:normAutofit/>
          </a:bodyPr>
          <a:lstStyle>
            <a:lvl1pPr marL="0" indent="0">
              <a:buNone/>
              <a:defRPr sz="1600"/>
            </a:lvl1pPr>
          </a:lstStyle>
          <a:p>
            <a:pPr lvl="0"/>
            <a:r>
              <a:rPr lang="en-US"/>
              <a:t>Learn about…</a:t>
            </a:r>
          </a:p>
        </p:txBody>
      </p:sp>
      <p:sp>
        <p:nvSpPr>
          <p:cNvPr id="5" name="Text Placeholder 4">
            <a:extLst>
              <a:ext uri="{FF2B5EF4-FFF2-40B4-BE49-F238E27FC236}">
                <a16:creationId xmlns:a16="http://schemas.microsoft.com/office/drawing/2014/main" id="{4F36DFA2-68E5-4B17-8F90-38FBDAC80A12}"/>
              </a:ext>
            </a:extLst>
          </p:cNvPr>
          <p:cNvSpPr>
            <a:spLocks noGrp="1"/>
          </p:cNvSpPr>
          <p:nvPr>
            <p:ph type="body" sz="quarter" idx="19" hasCustomPrompt="1"/>
          </p:nvPr>
        </p:nvSpPr>
        <p:spPr>
          <a:xfrm>
            <a:off x="311610" y="1276255"/>
            <a:ext cx="4699229" cy="2013046"/>
          </a:xfrm>
          <a:prstGeom prst="roundRect">
            <a:avLst/>
          </a:prstGeom>
          <a:solidFill>
            <a:schemeClr val="bg2"/>
          </a:solidFill>
          <a:ln w="28575">
            <a:solidFill>
              <a:srgbClr val="AA32EA"/>
            </a:solidFill>
          </a:ln>
        </p:spPr>
        <p:txBody>
          <a:bodyPr anchor="ctr"/>
          <a:lstStyle>
            <a:lvl1pPr marL="0" indent="0" algn="ctr">
              <a:buNone/>
              <a:defRPr sz="1600">
                <a:solidFill>
                  <a:schemeClr val="tx1"/>
                </a:solidFill>
              </a:defRPr>
            </a:lvl1pPr>
          </a:lstStyle>
          <a:p>
            <a:pPr lvl="0"/>
            <a:r>
              <a:rPr lang="en-US"/>
              <a:t>Further information about the topic.</a:t>
            </a:r>
          </a:p>
        </p:txBody>
      </p:sp>
      <p:pic>
        <p:nvPicPr>
          <p:cNvPr id="11" name="Picture 10">
            <a:extLst>
              <a:ext uri="{FF2B5EF4-FFF2-40B4-BE49-F238E27FC236}">
                <a16:creationId xmlns:a16="http://schemas.microsoft.com/office/drawing/2014/main" id="{F364574D-27D9-4DF4-9C21-70F4874CD8F8}"/>
              </a:ext>
            </a:extLst>
          </p:cNvPr>
          <p:cNvPicPr>
            <a:picLocks noChangeAspect="1"/>
          </p:cNvPicPr>
          <p:nvPr userDrawn="1"/>
        </p:nvPicPr>
        <p:blipFill rotWithShape="1">
          <a:blip r:embed="rId2"/>
          <a:srcRect t="1108"/>
          <a:stretch/>
        </p:blipFill>
        <p:spPr>
          <a:xfrm>
            <a:off x="3552032" y="3457786"/>
            <a:ext cx="5391149" cy="3205995"/>
          </a:xfrm>
          <a:prstGeom prst="rect">
            <a:avLst/>
          </a:prstGeom>
        </p:spPr>
      </p:pic>
    </p:spTree>
    <p:extLst>
      <p:ext uri="{BB962C8B-B14F-4D97-AF65-F5344CB8AC3E}">
        <p14:creationId xmlns:p14="http://schemas.microsoft.com/office/powerpoint/2010/main" val="1795341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7" name="Shape 246">
            <a:extLst>
              <a:ext uri="{FF2B5EF4-FFF2-40B4-BE49-F238E27FC236}">
                <a16:creationId xmlns:a16="http://schemas.microsoft.com/office/drawing/2014/main" id="{EC2CFFFB-4338-4B17-9C17-0C770B558F62}"/>
              </a:ext>
            </a:extLst>
          </p:cNvPr>
          <p:cNvSpPr txBox="1">
            <a:spLocks/>
          </p:cNvSpPr>
          <p:nvPr/>
        </p:nvSpPr>
        <p:spPr>
          <a:xfrm>
            <a:off x="2390613" y="4735972"/>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a:ea typeface="Lato" panose="020F0502020204030203" pitchFamily="34" charset="0"/>
                <a:cs typeface="Lato" panose="020F0502020204030203" pitchFamily="34" charset="0"/>
                <a:sym typeface="Calibri"/>
              </a:rPr>
              <a:t>To have your voice heard!</a:t>
            </a:r>
          </a:p>
        </p:txBody>
      </p:sp>
      <p:pic>
        <p:nvPicPr>
          <p:cNvPr id="8" name="Picture 7">
            <a:hlinkClick r:id="rId2"/>
            <a:extLst>
              <a:ext uri="{FF2B5EF4-FFF2-40B4-BE49-F238E27FC236}">
                <a16:creationId xmlns:a16="http://schemas.microsoft.com/office/drawing/2014/main" id="{6F0CCE7F-BF3C-4F4E-83D0-851D34E9A3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8031" y="2066700"/>
            <a:ext cx="2037547" cy="2409285"/>
          </a:xfrm>
          <a:prstGeom prst="rect">
            <a:avLst/>
          </a:prstGeom>
        </p:spPr>
      </p:pic>
      <p:sp>
        <p:nvSpPr>
          <p:cNvPr id="2" name="TextBox 1">
            <a:extLst>
              <a:ext uri="{FF2B5EF4-FFF2-40B4-BE49-F238E27FC236}">
                <a16:creationId xmlns:a16="http://schemas.microsoft.com/office/drawing/2014/main" id="{C9FCA0FD-013D-496C-914D-1B6F0E4E2473}"/>
              </a:ext>
            </a:extLst>
          </p:cNvPr>
          <p:cNvSpPr txBox="1"/>
          <p:nvPr/>
        </p:nvSpPr>
        <p:spPr>
          <a:xfrm>
            <a:off x="997527" y="534691"/>
            <a:ext cx="7148945" cy="1323439"/>
          </a:xfrm>
          <a:prstGeom prst="rect">
            <a:avLst/>
          </a:prstGeom>
          <a:noFill/>
        </p:spPr>
        <p:txBody>
          <a:bodyPr wrap="square" rtlCol="0" anchor="ctr">
            <a:spAutoFit/>
          </a:bodyPr>
          <a:lstStyle/>
          <a:p>
            <a:pPr algn="ctr"/>
            <a:r>
              <a:rPr lang="en-GB" sz="2400" b="1"/>
              <a:t>Vote Now on…</a:t>
            </a:r>
            <a:r>
              <a:rPr lang="en-GB" sz="2800" b="1"/>
              <a:t/>
            </a:r>
            <a:br>
              <a:rPr lang="en-GB" sz="2800" b="1"/>
            </a:br>
            <a:r>
              <a:rPr lang="en-GB" sz="2800" b="1"/>
              <a:t/>
            </a:r>
            <a:br>
              <a:rPr lang="en-GB" sz="2800" b="1"/>
            </a:br>
            <a:r>
              <a:rPr lang="en-GB" sz="2800" b="1"/>
              <a:t>www.votesforschools.com </a:t>
            </a:r>
          </a:p>
        </p:txBody>
      </p:sp>
      <p:sp>
        <p:nvSpPr>
          <p:cNvPr id="10" name="Rectangle: Rounded Corners 9">
            <a:hlinkClick r:id="rId2"/>
            <a:extLst>
              <a:ext uri="{FF2B5EF4-FFF2-40B4-BE49-F238E27FC236}">
                <a16:creationId xmlns:a16="http://schemas.microsoft.com/office/drawing/2014/main" id="{BAA09533-D7E2-4F4B-939F-6BBF327E3623}"/>
              </a:ext>
            </a:extLst>
          </p:cNvPr>
          <p:cNvSpPr/>
          <p:nvPr/>
        </p:nvSpPr>
        <p:spPr>
          <a:xfrm>
            <a:off x="1936761" y="5559230"/>
            <a:ext cx="6833014" cy="919401"/>
          </a:xfrm>
          <a:prstGeom prst="roundRect">
            <a:avLst/>
          </a:prstGeom>
          <a:solidFill>
            <a:schemeClr val="accent1"/>
          </a:solidFill>
          <a:ln w="28575">
            <a:solidFill>
              <a:schemeClr val="tx2"/>
            </a:solidFill>
          </a:ln>
        </p:spPr>
        <p:txBody>
          <a:bodyPr wrap="square">
            <a:spAutoFit/>
          </a:bodyPr>
          <a:lstStyle/>
          <a:p>
            <a:pPr algn="ctr"/>
            <a:r>
              <a:rPr lang="en-GB" sz="1600" b="1">
                <a:solidFill>
                  <a:srgbClr val="060505"/>
                </a:solidFill>
                <a:latin typeface="+mj-lt"/>
              </a:rPr>
              <a:t>Not sure how? </a:t>
            </a:r>
            <a:r>
              <a:rPr lang="en-GB" sz="1600">
                <a:solidFill>
                  <a:srgbClr val="060505"/>
                </a:solidFill>
                <a:latin typeface="+mj-lt"/>
              </a:rPr>
              <a:t>Click the icon to see a video on how to log your votes! </a:t>
            </a:r>
            <a:r>
              <a:rPr lang="en-GB" sz="1600">
                <a:solidFill>
                  <a:srgbClr val="060505"/>
                </a:solidFill>
              </a:rPr>
              <a:t>If you have any issues, feedback or comments, email </a:t>
            </a:r>
            <a:r>
              <a:rPr lang="en-GB" sz="1600">
                <a:solidFill>
                  <a:srgbClr val="060505"/>
                </a:solidFill>
                <a:hlinkClick r:id="rId4"/>
              </a:rPr>
              <a:t>aisling@votesforschools.com</a:t>
            </a:r>
            <a:endParaRPr lang="en-GB" sz="1600">
              <a:solidFill>
                <a:srgbClr val="060505"/>
              </a:solidFill>
            </a:endParaRPr>
          </a:p>
        </p:txBody>
      </p:sp>
    </p:spTree>
    <p:extLst>
      <p:ext uri="{BB962C8B-B14F-4D97-AF65-F5344CB8AC3E}">
        <p14:creationId xmlns:p14="http://schemas.microsoft.com/office/powerpoint/2010/main" val="2221697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36DD4-3030-3C4E-B0CA-BD7DA1983090}"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EFB5-B44B-A746-AD13-78F60F19D1C6}" type="slidenum">
              <a:rPr lang="en-US" smtClean="0"/>
              <a:t>‹#›</a:t>
            </a:fld>
            <a:endParaRPr lang="en-US"/>
          </a:p>
        </p:txBody>
      </p:sp>
    </p:spTree>
    <p:extLst>
      <p:ext uri="{BB962C8B-B14F-4D97-AF65-F5344CB8AC3E}">
        <p14:creationId xmlns:p14="http://schemas.microsoft.com/office/powerpoint/2010/main" val="420401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636DD4-3030-3C4E-B0CA-BD7DA1983090}"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BEFB5-B44B-A746-AD13-78F60F19D1C6}" type="slidenum">
              <a:rPr lang="en-US" smtClean="0"/>
              <a:t>‹#›</a:t>
            </a:fld>
            <a:endParaRPr lang="en-US"/>
          </a:p>
        </p:txBody>
      </p:sp>
    </p:spTree>
    <p:extLst>
      <p:ext uri="{BB962C8B-B14F-4D97-AF65-F5344CB8AC3E}">
        <p14:creationId xmlns:p14="http://schemas.microsoft.com/office/powerpoint/2010/main" val="182432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ackground 2">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7169FBC-3B6D-4EF4-B71E-8B71B52DC778}"/>
              </a:ext>
            </a:extLst>
          </p:cNvPr>
          <p:cNvSpPr/>
          <p:nvPr userDrawn="1"/>
        </p:nvSpPr>
        <p:spPr>
          <a:xfrm flipH="1" flipV="1">
            <a:off x="74302" y="116631"/>
            <a:ext cx="8964000" cy="6588000"/>
          </a:xfrm>
          <a:prstGeom prst="rtTriangle">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ight Triangle 5">
            <a:extLst>
              <a:ext uri="{FF2B5EF4-FFF2-40B4-BE49-F238E27FC236}">
                <a16:creationId xmlns:a16="http://schemas.microsoft.com/office/drawing/2014/main" id="{18267994-6D90-466D-BC8E-D1B9FD4EE43E}"/>
              </a:ext>
            </a:extLst>
          </p:cNvPr>
          <p:cNvSpPr/>
          <p:nvPr userDrawn="1"/>
        </p:nvSpPr>
        <p:spPr>
          <a:xfrm>
            <a:off x="107503" y="135247"/>
            <a:ext cx="8962195" cy="6588000"/>
          </a:xfrm>
          <a:prstGeom prst="rtTriangle">
            <a:avLst/>
          </a:prstGeom>
          <a:solidFill>
            <a:schemeClr val="tx2">
              <a:alpha val="1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30000"/>
          </a:p>
        </p:txBody>
      </p:sp>
      <p:sp>
        <p:nvSpPr>
          <p:cNvPr id="2" name="Title 1">
            <a:extLst>
              <a:ext uri="{FF2B5EF4-FFF2-40B4-BE49-F238E27FC236}">
                <a16:creationId xmlns:a16="http://schemas.microsoft.com/office/drawing/2014/main" id="{9E3FF838-6CF6-4B1B-A723-A7C303CB2FAE}"/>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49F1D4E-8A1B-44F5-B99D-49C8CA4E5EF0}"/>
              </a:ext>
            </a:extLst>
          </p:cNvPr>
          <p:cNvSpPr>
            <a:spLocks noGrp="1"/>
          </p:cNvSpPr>
          <p:nvPr>
            <p:ph type="sldNum" sz="quarter" idx="10"/>
          </p:nvPr>
        </p:nvSpPr>
        <p:spPr/>
        <p:txBody>
          <a:bodyPr/>
          <a:lstStyle/>
          <a:p>
            <a:fld id="{B81BEFB5-B44B-A746-AD13-78F60F19D1C6}" type="slidenum">
              <a:rPr lang="en-US" smtClean="0"/>
              <a:t>‹#›</a:t>
            </a:fld>
            <a:endParaRPr lang="en-US"/>
          </a:p>
        </p:txBody>
      </p:sp>
      <p:sp>
        <p:nvSpPr>
          <p:cNvPr id="9" name="Rectangle 8">
            <a:extLst>
              <a:ext uri="{FF2B5EF4-FFF2-40B4-BE49-F238E27FC236}">
                <a16:creationId xmlns:a16="http://schemas.microsoft.com/office/drawing/2014/main" id="{CABBBA61-6D72-48C6-8E03-932CBC96D752}"/>
              </a:ext>
            </a:extLst>
          </p:cNvPr>
          <p:cNvSpPr/>
          <p:nvPr userDrawn="1"/>
        </p:nvSpPr>
        <p:spPr>
          <a:xfrm>
            <a:off x="107505" y="116632"/>
            <a:ext cx="8928992" cy="6624736"/>
          </a:xfrm>
          <a:prstGeom prst="rect">
            <a:avLst/>
          </a:prstGeom>
          <a:noFill/>
          <a:ln w="127000">
            <a:solidFill>
              <a:srgbClr val="94E7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Slide Number Placeholder 1">
            <a:extLst>
              <a:ext uri="{FF2B5EF4-FFF2-40B4-BE49-F238E27FC236}">
                <a16:creationId xmlns:a16="http://schemas.microsoft.com/office/drawing/2014/main" id="{C6482A96-4208-4428-A825-CBBA37BBF6E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339465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28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lank Colle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83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Blank P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02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Ques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22DD32-0D5A-4EB5-88D4-5D09DCA5E318}"/>
              </a:ext>
            </a:extLst>
          </p:cNvPr>
          <p:cNvSpPr>
            <a:spLocks noGrp="1"/>
          </p:cNvSpPr>
          <p:nvPr>
            <p:ph type="ctrTitle" hasCustomPrompt="1"/>
          </p:nvPr>
        </p:nvSpPr>
        <p:spPr>
          <a:xfrm>
            <a:off x="1290551" y="283298"/>
            <a:ext cx="6562898" cy="1470025"/>
          </a:xfrm>
          <a:prstGeom prst="rect">
            <a:avLst/>
          </a:prstGeom>
        </p:spPr>
        <p:txBody>
          <a:bodyPr>
            <a:normAutofit/>
          </a:bodyPr>
          <a:lstStyle>
            <a:lvl1pPr algn="ctr">
              <a:defRPr sz="2800" b="1">
                <a:latin typeface="+mn-lt"/>
              </a:defRPr>
            </a:lvl1pPr>
          </a:lstStyle>
          <a:p>
            <a:r>
              <a:rPr lang="en-US"/>
              <a:t>Centre Question</a:t>
            </a:r>
          </a:p>
        </p:txBody>
      </p:sp>
      <p:pic>
        <p:nvPicPr>
          <p:cNvPr id="4" name="Picture 3">
            <a:extLst>
              <a:ext uri="{FF2B5EF4-FFF2-40B4-BE49-F238E27FC236}">
                <a16:creationId xmlns:a16="http://schemas.microsoft.com/office/drawing/2014/main" id="{72DF12BC-5F83-4042-823D-DADE2A3F7E6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244528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P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015642-D673-4A59-B7A1-9DC47DBD7005}"/>
              </a:ext>
            </a:extLst>
          </p:cNvPr>
          <p:cNvSpPr>
            <a:spLocks noGrp="1"/>
          </p:cNvSpPr>
          <p:nvPr>
            <p:ph type="title"/>
          </p:nvPr>
        </p:nvSpPr>
        <p:spPr>
          <a:xfrm>
            <a:off x="457200" y="274640"/>
            <a:ext cx="8229600" cy="570751"/>
          </a:xfrm>
          <a:prstGeom prst="rect">
            <a:avLst/>
          </a:prstGeom>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2888336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ain Question Pris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0551" y="283298"/>
            <a:ext cx="6562898" cy="1470025"/>
          </a:xfrm>
          <a:prstGeom prst="rect">
            <a:avLst/>
          </a:prstGeom>
        </p:spPr>
        <p:txBody>
          <a:bodyPr>
            <a:normAutofit/>
          </a:bodyPr>
          <a:lstStyle>
            <a:lvl1pPr algn="ctr">
              <a:defRPr sz="2800" b="1">
                <a:latin typeface="Century Gothic" panose="020B0502020202020204" pitchFamily="34" charset="0"/>
              </a:defRPr>
            </a:lvl1pPr>
          </a:lstStyle>
          <a:p>
            <a:r>
              <a:rPr lang="en-US"/>
              <a:t>Centre Question</a:t>
            </a:r>
          </a:p>
        </p:txBody>
      </p:sp>
      <p:pic>
        <p:nvPicPr>
          <p:cNvPr id="5" name="Picture 4">
            <a:extLst>
              <a:ext uri="{FF2B5EF4-FFF2-40B4-BE49-F238E27FC236}">
                <a16:creationId xmlns:a16="http://schemas.microsoft.com/office/drawing/2014/main" id="{5FD1F35A-EFCB-4B47-92D2-32D0A7236F5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422565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isons 45 Cover Slide">
    <p:spTree>
      <p:nvGrpSpPr>
        <p:cNvPr id="1" name=""/>
        <p:cNvGrpSpPr/>
        <p:nvPr/>
      </p:nvGrpSpPr>
      <p:grpSpPr>
        <a:xfrm>
          <a:off x="0" y="0"/>
          <a:ext cx="0" cy="0"/>
          <a:chOff x="0" y="0"/>
          <a:chExt cx="0" cy="0"/>
        </a:xfrm>
      </p:grpSpPr>
      <p:pic>
        <p:nvPicPr>
          <p:cNvPr id="3" name="Picture 2" descr="A picture containing bird, flower, tree&#10;&#10;Description automatically generated">
            <a:extLst>
              <a:ext uri="{FF2B5EF4-FFF2-40B4-BE49-F238E27FC236}">
                <a16:creationId xmlns:a16="http://schemas.microsoft.com/office/drawing/2014/main" id="{8D8228FB-3C88-4C74-A604-FDB3A25D175F}"/>
              </a:ext>
            </a:extLst>
          </p:cNvPr>
          <p:cNvPicPr>
            <a:picLocks noChangeAspect="1"/>
          </p:cNvPicPr>
          <p:nvPr/>
        </p:nvPicPr>
        <p:blipFill rotWithShape="1">
          <a:blip r:embed="rId2"/>
          <a:srcRect l="19789" t="40081" r="19784" b="41134"/>
          <a:stretch/>
        </p:blipFill>
        <p:spPr>
          <a:xfrm>
            <a:off x="684956" y="2152253"/>
            <a:ext cx="7959935" cy="1749363"/>
          </a:xfrm>
          <a:prstGeom prst="rect">
            <a:avLst/>
          </a:prstGeom>
        </p:spPr>
      </p:pic>
      <p:sp>
        <p:nvSpPr>
          <p:cNvPr id="4" name="Shape 96">
            <a:extLst>
              <a:ext uri="{FF2B5EF4-FFF2-40B4-BE49-F238E27FC236}">
                <a16:creationId xmlns:a16="http://schemas.microsoft.com/office/drawing/2014/main" id="{0743B19E-861D-4031-9AB3-7DCDD9E52264}"/>
              </a:ext>
            </a:extLst>
          </p:cNvPr>
          <p:cNvSpPr txBox="1">
            <a:spLocks/>
          </p:cNvSpPr>
          <p:nvPr/>
        </p:nvSpPr>
        <p:spPr>
          <a:xfrm>
            <a:off x="4115515" y="3067012"/>
            <a:ext cx="4417343"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a:solidFill>
                  <a:srgbClr val="BB0F70"/>
                </a:solidFill>
                <a:latin typeface="Century Gothic" panose="020B0502020202020204" pitchFamily="34" charset="0"/>
                <a:ea typeface="Lato"/>
                <a:cs typeface="Lato"/>
                <a:sym typeface="Lato"/>
              </a:rPr>
              <a:t>45 minutes</a:t>
            </a:r>
          </a:p>
        </p:txBody>
      </p:sp>
      <p:pic>
        <p:nvPicPr>
          <p:cNvPr id="5" name="Picture 4">
            <a:extLst>
              <a:ext uri="{FF2B5EF4-FFF2-40B4-BE49-F238E27FC236}">
                <a16:creationId xmlns:a16="http://schemas.microsoft.com/office/drawing/2014/main" id="{1D0270B4-F9D9-4D32-957F-322B7A07D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358" y="5088169"/>
            <a:ext cx="5040000" cy="1563545"/>
          </a:xfrm>
          <a:prstGeom prst="rect">
            <a:avLst/>
          </a:prstGeom>
        </p:spPr>
      </p:pic>
    </p:spTree>
    <p:extLst>
      <p:ext uri="{BB962C8B-B14F-4D97-AF65-F5344CB8AC3E}">
        <p14:creationId xmlns:p14="http://schemas.microsoft.com/office/powerpoint/2010/main" val="1782838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isons 15 Cover Slide">
    <p:spTree>
      <p:nvGrpSpPr>
        <p:cNvPr id="1" name=""/>
        <p:cNvGrpSpPr/>
        <p:nvPr/>
      </p:nvGrpSpPr>
      <p:grpSpPr>
        <a:xfrm>
          <a:off x="0" y="0"/>
          <a:ext cx="0" cy="0"/>
          <a:chOff x="0" y="0"/>
          <a:chExt cx="0" cy="0"/>
        </a:xfrm>
      </p:grpSpPr>
      <p:pic>
        <p:nvPicPr>
          <p:cNvPr id="3" name="Picture 2" descr="A picture containing bird, flower, tree&#10;&#10;Description automatically generated">
            <a:extLst>
              <a:ext uri="{FF2B5EF4-FFF2-40B4-BE49-F238E27FC236}">
                <a16:creationId xmlns:a16="http://schemas.microsoft.com/office/drawing/2014/main" id="{8D8228FB-3C88-4C74-A604-FDB3A25D175F}"/>
              </a:ext>
            </a:extLst>
          </p:cNvPr>
          <p:cNvPicPr>
            <a:picLocks noChangeAspect="1"/>
          </p:cNvPicPr>
          <p:nvPr/>
        </p:nvPicPr>
        <p:blipFill rotWithShape="1">
          <a:blip r:embed="rId2"/>
          <a:srcRect l="19789" t="40081" r="19784" b="41134"/>
          <a:stretch/>
        </p:blipFill>
        <p:spPr>
          <a:xfrm>
            <a:off x="684956" y="2152253"/>
            <a:ext cx="7959935" cy="1749363"/>
          </a:xfrm>
          <a:prstGeom prst="rect">
            <a:avLst/>
          </a:prstGeom>
        </p:spPr>
      </p:pic>
      <p:sp>
        <p:nvSpPr>
          <p:cNvPr id="4" name="Shape 96">
            <a:extLst>
              <a:ext uri="{FF2B5EF4-FFF2-40B4-BE49-F238E27FC236}">
                <a16:creationId xmlns:a16="http://schemas.microsoft.com/office/drawing/2014/main" id="{0743B19E-861D-4031-9AB3-7DCDD9E52264}"/>
              </a:ext>
            </a:extLst>
          </p:cNvPr>
          <p:cNvSpPr txBox="1">
            <a:spLocks/>
          </p:cNvSpPr>
          <p:nvPr/>
        </p:nvSpPr>
        <p:spPr>
          <a:xfrm>
            <a:off x="4115515" y="3067012"/>
            <a:ext cx="4417343"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a:solidFill>
                  <a:srgbClr val="BB0F70"/>
                </a:solidFill>
                <a:latin typeface="Century Gothic" panose="020B0502020202020204" pitchFamily="34" charset="0"/>
                <a:ea typeface="Lato"/>
                <a:cs typeface="Lato"/>
                <a:sym typeface="Lato"/>
              </a:rPr>
              <a:t>15 minutes</a:t>
            </a:r>
          </a:p>
        </p:txBody>
      </p:sp>
      <p:pic>
        <p:nvPicPr>
          <p:cNvPr id="5" name="Picture 4">
            <a:extLst>
              <a:ext uri="{FF2B5EF4-FFF2-40B4-BE49-F238E27FC236}">
                <a16:creationId xmlns:a16="http://schemas.microsoft.com/office/drawing/2014/main" id="{1D0270B4-F9D9-4D32-957F-322B7A07D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358" y="5088169"/>
            <a:ext cx="5040000" cy="1563545"/>
          </a:xfrm>
          <a:prstGeom prst="rect">
            <a:avLst/>
          </a:prstGeom>
        </p:spPr>
      </p:pic>
    </p:spTree>
    <p:extLst>
      <p:ext uri="{BB962C8B-B14F-4D97-AF65-F5344CB8AC3E}">
        <p14:creationId xmlns:p14="http://schemas.microsoft.com/office/powerpoint/2010/main" val="1287131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Yes/No P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4FC0DA-1F7A-4A4F-96DF-822CA2457C43}"/>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tx1"/>
                </a:solidFill>
                <a:latin typeface="Century Gothic" panose="020B0502020202020204" pitchFamily="34" charset="0"/>
                <a:ea typeface="+mj-ea"/>
                <a:cs typeface="+mj-cs"/>
              </a:defRPr>
            </a:lvl1pPr>
          </a:lstStyle>
          <a:p>
            <a:r>
              <a:rPr lang="en-GB"/>
              <a:t>Copy the Vote Topic Question Here</a:t>
            </a:r>
            <a:endParaRPr lang="en-US"/>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73955" y="1850591"/>
            <a:ext cx="3993845" cy="4003736"/>
          </a:xfrm>
          <a:ln>
            <a:solidFill>
              <a:schemeClr val="tx1"/>
            </a:solidFill>
          </a:ln>
        </p:spPr>
        <p:txBody>
          <a:bodyPr>
            <a:normAutofit/>
          </a:bodyPr>
          <a:lstStyle>
            <a:lvl1pPr marL="285750" indent="-285750">
              <a:buClr>
                <a:schemeClr val="accent2"/>
              </a:buClr>
              <a:buFont typeface="Arial" panose="020B0604020202020204" pitchFamily="34" charset="0"/>
              <a:buChar char="•"/>
              <a:defRPr sz="15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621692" y="1850591"/>
            <a:ext cx="3950305" cy="4003736"/>
          </a:xfrm>
          <a:ln>
            <a:solidFill>
              <a:schemeClr val="tx1"/>
            </a:solidFill>
          </a:ln>
        </p:spPr>
        <p:txBody>
          <a:bodyPr>
            <a:normAutofit/>
          </a:bodyPr>
          <a:lstStyle>
            <a:lvl1pPr marL="285750" indent="-285750">
              <a:buClr>
                <a:schemeClr val="tx2"/>
              </a:buClr>
              <a:buFont typeface="Arial" panose="020B0604020202020204" pitchFamily="34" charset="0"/>
              <a:buChar char="•"/>
              <a:defRPr sz="15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8" name="Shape 223">
            <a:extLst>
              <a:ext uri="{FF2B5EF4-FFF2-40B4-BE49-F238E27FC236}">
                <a16:creationId xmlns:a16="http://schemas.microsoft.com/office/drawing/2014/main" id="{E23674C8-DF6F-445F-A311-54882E2AA41D}"/>
              </a:ext>
            </a:extLst>
          </p:cNvPr>
          <p:cNvSpPr/>
          <p:nvPr/>
        </p:nvSpPr>
        <p:spPr>
          <a:xfrm>
            <a:off x="4571998" y="1444372"/>
            <a:ext cx="3995802" cy="406219"/>
          </a:xfrm>
          <a:prstGeom prst="rect">
            <a:avLst/>
          </a:prstGeom>
          <a:solidFill>
            <a:schemeClr val="accent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tx1"/>
                </a:solidFill>
                <a:latin typeface="Century Gothic" panose="020B0502020202020204" pitchFamily="34" charset="0"/>
                <a:ea typeface="Lato" panose="020F0502020204030203" pitchFamily="34" charset="0"/>
                <a:cs typeface="Lato" panose="020F0502020204030203" pitchFamily="34" charset="0"/>
                <a:sym typeface="Calibri"/>
              </a:rPr>
              <a:t>NO</a:t>
            </a:r>
          </a:p>
        </p:txBody>
      </p:sp>
      <p:sp>
        <p:nvSpPr>
          <p:cNvPr id="19" name="Shape 234">
            <a:extLst>
              <a:ext uri="{FF2B5EF4-FFF2-40B4-BE49-F238E27FC236}">
                <a16:creationId xmlns:a16="http://schemas.microsoft.com/office/drawing/2014/main" id="{44948174-0394-4326-B2FB-3CCE21FB747C}"/>
              </a:ext>
            </a:extLst>
          </p:cNvPr>
          <p:cNvSpPr/>
          <p:nvPr/>
        </p:nvSpPr>
        <p:spPr>
          <a:xfrm>
            <a:off x="621692" y="1444372"/>
            <a:ext cx="3950307" cy="406219"/>
          </a:xfrm>
          <a:prstGeom prst="rect">
            <a:avLst/>
          </a:prstGeom>
          <a:solidFill>
            <a:schemeClr val="tx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tx1"/>
                </a:solidFill>
                <a:latin typeface="Century Gothic" panose="020B0502020202020204" pitchFamily="34" charset="0"/>
                <a:ea typeface="Lato" panose="020F0502020204030203" pitchFamily="34" charset="0"/>
                <a:cs typeface="Lato" panose="020F0502020204030203" pitchFamily="34" charset="0"/>
                <a:sym typeface="Calibri"/>
              </a:rPr>
              <a:t>YES</a:t>
            </a:r>
          </a:p>
        </p:txBody>
      </p:sp>
      <p:pic>
        <p:nvPicPr>
          <p:cNvPr id="11" name="Picture 10">
            <a:extLst>
              <a:ext uri="{FF2B5EF4-FFF2-40B4-BE49-F238E27FC236}">
                <a16:creationId xmlns:a16="http://schemas.microsoft.com/office/drawing/2014/main" id="{3D238BE8-6FD2-41D1-9C60-888A56636D0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2612504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rther Learnin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4469EC5B-3F9C-40EF-BEA6-C8BF5ABFC7AF}"/>
              </a:ext>
            </a:extLst>
          </p:cNvPr>
          <p:cNvSpPr/>
          <p:nvPr/>
        </p:nvSpPr>
        <p:spPr>
          <a:xfrm rot="10800000" flipH="1">
            <a:off x="175614" y="198000"/>
            <a:ext cx="8860880" cy="6510124"/>
          </a:xfrm>
          <a:prstGeom prst="rtTriangle">
            <a:avLst/>
          </a:prstGeom>
          <a:solidFill>
            <a:srgbClr val="BB0F7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Triangle 3">
            <a:extLst>
              <a:ext uri="{FF2B5EF4-FFF2-40B4-BE49-F238E27FC236}">
                <a16:creationId xmlns:a16="http://schemas.microsoft.com/office/drawing/2014/main" id="{E09B92E2-38D2-43E7-82D0-D5250F2052CF}"/>
              </a:ext>
            </a:extLst>
          </p:cNvPr>
          <p:cNvSpPr/>
          <p:nvPr/>
        </p:nvSpPr>
        <p:spPr>
          <a:xfrm flipH="1">
            <a:off x="175614" y="175760"/>
            <a:ext cx="8860880" cy="6510124"/>
          </a:xfrm>
          <a:prstGeom prst="rtTriangle">
            <a:avLst/>
          </a:prstGeom>
          <a:solidFill>
            <a:srgbClr val="30AFA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957D865-DBDB-4C51-8742-C1220FD6BA56}"/>
              </a:ext>
            </a:extLst>
          </p:cNvPr>
          <p:cNvSpPr>
            <a:spLocks noGrp="1"/>
          </p:cNvSpPr>
          <p:nvPr>
            <p:ph type="title"/>
          </p:nvPr>
        </p:nvSpPr>
        <p:spPr>
          <a:xfrm>
            <a:off x="457200" y="274640"/>
            <a:ext cx="8229600" cy="570751"/>
          </a:xfrm>
          <a:prstGeom prst="rect">
            <a:avLst/>
          </a:prstGeom>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701980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rison">
    <p:spTree>
      <p:nvGrpSpPr>
        <p:cNvPr id="1" name=""/>
        <p:cNvGrpSpPr/>
        <p:nvPr/>
      </p:nvGrpSpPr>
      <p:grpSpPr>
        <a:xfrm>
          <a:off x="0" y="0"/>
          <a:ext cx="0" cy="0"/>
          <a:chOff x="0" y="0"/>
          <a:chExt cx="0" cy="0"/>
        </a:xfrm>
      </p:grpSpPr>
      <p:sp>
        <p:nvSpPr>
          <p:cNvPr id="7" name="Shape 102">
            <a:extLst>
              <a:ext uri="{FF2B5EF4-FFF2-40B4-BE49-F238E27FC236}">
                <a16:creationId xmlns:a16="http://schemas.microsoft.com/office/drawing/2014/main" id="{2420849F-8730-4888-8065-7959E366065F}"/>
              </a:ext>
            </a:extLst>
          </p:cNvPr>
          <p:cNvSpPr txBox="1"/>
          <p:nvPr/>
        </p:nvSpPr>
        <p:spPr>
          <a:xfrm>
            <a:off x="7334943" y="6593964"/>
            <a:ext cx="1701551" cy="288032"/>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r>
              <a:rPr lang="en-GB" sz="1100" b="0" u="none">
                <a:solidFill>
                  <a:srgbClr val="2D2D2D"/>
                </a:solidFill>
                <a:latin typeface="Century Gothic" panose="020B0502020202020204" pitchFamily="34" charset="0"/>
                <a:ea typeface="Lato"/>
                <a:cs typeface="Lato"/>
                <a:sym typeface="Lato"/>
              </a:rPr>
              <a:t> </a:t>
            </a:r>
            <a:r>
              <a:rPr lang="en-GB" sz="1000" b="0" u="none">
                <a:solidFill>
                  <a:srgbClr val="2D2D2D"/>
                </a:solidFill>
                <a:latin typeface="Century Gothic" panose="020B0502020202020204" pitchFamily="34" charset="0"/>
                <a:ea typeface="Lato"/>
                <a:cs typeface="Lato"/>
                <a:sym typeface="Lato"/>
              </a:rPr>
              <a:t>©VotesforPrisons2020</a:t>
            </a:r>
          </a:p>
        </p:txBody>
      </p:sp>
      <p:pic>
        <p:nvPicPr>
          <p:cNvPr id="8" name="Picture 7">
            <a:extLst>
              <a:ext uri="{FF2B5EF4-FFF2-40B4-BE49-F238E27FC236}">
                <a16:creationId xmlns:a16="http://schemas.microsoft.com/office/drawing/2014/main" id="{384FE27C-58A1-43B8-90BE-806A0DAA6C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4055" y="2316784"/>
            <a:ext cx="2175883" cy="2651076"/>
          </a:xfrm>
          <a:prstGeom prst="rect">
            <a:avLst/>
          </a:prstGeom>
        </p:spPr>
      </p:pic>
      <p:sp>
        <p:nvSpPr>
          <p:cNvPr id="10" name="Rectangle: Rounded Corners 9">
            <a:extLst>
              <a:ext uri="{FF2B5EF4-FFF2-40B4-BE49-F238E27FC236}">
                <a16:creationId xmlns:a16="http://schemas.microsoft.com/office/drawing/2014/main" id="{F6090BD1-D391-4D68-B469-6A02768AE9AA}"/>
              </a:ext>
            </a:extLst>
          </p:cNvPr>
          <p:cNvSpPr/>
          <p:nvPr/>
        </p:nvSpPr>
        <p:spPr>
          <a:xfrm>
            <a:off x="850250" y="5623551"/>
            <a:ext cx="7443497" cy="792087"/>
          </a:xfrm>
          <a:prstGeom prst="roundRect">
            <a:avLst/>
          </a:prstGeom>
          <a:solidFill>
            <a:srgbClr val="E6E6E6"/>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500" b="1">
                <a:solidFill>
                  <a:schemeClr val="tx1"/>
                </a:solidFill>
                <a:latin typeface="Century Gothic"/>
                <a:ea typeface="Lato" panose="020F0502020204030203" pitchFamily="34" charset="0"/>
                <a:cs typeface="Century Gothic"/>
              </a:rPr>
              <a:t>Make your voice heard! </a:t>
            </a:r>
          </a:p>
          <a:p>
            <a:pPr algn="ctr"/>
            <a:r>
              <a:rPr lang="en-GB" sz="1500">
                <a:solidFill>
                  <a:schemeClr val="tx1"/>
                </a:solidFill>
                <a:latin typeface="Century Gothic"/>
                <a:ea typeface="Lato" panose="020F0502020204030203" pitchFamily="34" charset="0"/>
                <a:cs typeface="Century Gothic"/>
              </a:rPr>
              <a:t>If you have any comments about this topic, please ask your teacher to get in touch with us.</a:t>
            </a:r>
          </a:p>
        </p:txBody>
      </p:sp>
      <p:pic>
        <p:nvPicPr>
          <p:cNvPr id="11" name="Picture 10">
            <a:extLst>
              <a:ext uri="{FF2B5EF4-FFF2-40B4-BE49-F238E27FC236}">
                <a16:creationId xmlns:a16="http://schemas.microsoft.com/office/drawing/2014/main" id="{CC3CE72D-1435-4A53-A159-3A6CD256565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
        <p:nvSpPr>
          <p:cNvPr id="14" name="TextBox 13">
            <a:extLst>
              <a:ext uri="{FF2B5EF4-FFF2-40B4-BE49-F238E27FC236}">
                <a16:creationId xmlns:a16="http://schemas.microsoft.com/office/drawing/2014/main" id="{6C4E2865-5D47-4833-930C-63AC72D8D4BA}"/>
              </a:ext>
            </a:extLst>
          </p:cNvPr>
          <p:cNvSpPr txBox="1"/>
          <p:nvPr/>
        </p:nvSpPr>
        <p:spPr>
          <a:xfrm>
            <a:off x="1720119" y="1163074"/>
            <a:ext cx="5703757" cy="707886"/>
          </a:xfrm>
          <a:prstGeom prst="rect">
            <a:avLst/>
          </a:prstGeom>
          <a:noFill/>
        </p:spPr>
        <p:txBody>
          <a:bodyPr wrap="square" rtlCol="0">
            <a:spAutoFit/>
          </a:bodyPr>
          <a:lstStyle/>
          <a:p>
            <a:r>
              <a:rPr lang="en-GB" sz="4000" b="1"/>
              <a:t>Cast your vote now…</a:t>
            </a:r>
          </a:p>
        </p:txBody>
      </p:sp>
    </p:spTree>
    <p:extLst>
      <p:ext uri="{BB962C8B-B14F-4D97-AF65-F5344CB8AC3E}">
        <p14:creationId xmlns:p14="http://schemas.microsoft.com/office/powerpoint/2010/main" val="2841622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Blank Colle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007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lle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015642-D673-4A59-B7A1-9DC47DBD7005}"/>
              </a:ext>
            </a:extLst>
          </p:cNvPr>
          <p:cNvSpPr>
            <a:spLocks noGrp="1"/>
          </p:cNvSpPr>
          <p:nvPr>
            <p:ph type="title"/>
          </p:nvPr>
        </p:nvSpPr>
        <p:spPr>
          <a:xfrm>
            <a:off x="457200" y="274640"/>
            <a:ext cx="8229600" cy="570751"/>
          </a:xfrm>
          <a:prstGeom prst="rect">
            <a:avLst/>
          </a:prstGeom>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2218956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in Question Colle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0551" y="283298"/>
            <a:ext cx="6562898" cy="1470025"/>
          </a:xfrm>
          <a:prstGeom prst="rect">
            <a:avLst/>
          </a:prstGeom>
        </p:spPr>
        <p:txBody>
          <a:bodyPr>
            <a:normAutofit/>
          </a:bodyPr>
          <a:lstStyle>
            <a:lvl1pPr algn="ctr">
              <a:defRPr sz="2700" b="1">
                <a:latin typeface="Century Gothic" panose="020B0502020202020204" pitchFamily="34" charset="0"/>
              </a:defRPr>
            </a:lvl1pPr>
          </a:lstStyle>
          <a:p>
            <a:r>
              <a:rPr lang="en-US"/>
              <a:t>Centre Question</a:t>
            </a:r>
          </a:p>
        </p:txBody>
      </p:sp>
      <p:pic>
        <p:nvPicPr>
          <p:cNvPr id="5" name="Picture 4">
            <a:extLst>
              <a:ext uri="{FF2B5EF4-FFF2-40B4-BE49-F238E27FC236}">
                <a16:creationId xmlns:a16="http://schemas.microsoft.com/office/drawing/2014/main" id="{5FD1F35A-EFCB-4B47-92D2-32D0A7236F5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4234459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68D707C2-7BA7-49C9-BBBE-FE2DFB3B96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77609" y="2467955"/>
            <a:ext cx="6939815" cy="1113270"/>
          </a:xfrm>
          <a:prstGeom prst="rect">
            <a:avLst/>
          </a:prstGeom>
        </p:spPr>
      </p:pic>
      <p:sp>
        <p:nvSpPr>
          <p:cNvPr id="11" name="Shape 96">
            <a:extLst>
              <a:ext uri="{FF2B5EF4-FFF2-40B4-BE49-F238E27FC236}">
                <a16:creationId xmlns:a16="http://schemas.microsoft.com/office/drawing/2014/main" id="{A99762AC-3D98-44C7-B89F-F0413A501885}"/>
              </a:ext>
            </a:extLst>
          </p:cNvPr>
          <p:cNvSpPr txBox="1">
            <a:spLocks/>
          </p:cNvSpPr>
          <p:nvPr/>
        </p:nvSpPr>
        <p:spPr>
          <a:xfrm>
            <a:off x="4724400" y="3018752"/>
            <a:ext cx="3802930"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spcBef>
                <a:spcPts val="0"/>
              </a:spcBef>
              <a:buClr>
                <a:srgbClr val="97E8D7"/>
              </a:buClr>
              <a:buSzPct val="25000"/>
              <a:buFont typeface="Arial"/>
              <a:buNone/>
            </a:pPr>
            <a:r>
              <a:rPr lang="en-GB" sz="4800" b="1">
                <a:solidFill>
                  <a:srgbClr val="6088EF"/>
                </a:solidFill>
                <a:latin typeface="Century Gothic" panose="020B0502020202020204" pitchFamily="34" charset="0"/>
                <a:ea typeface="Lato"/>
                <a:cs typeface="Lato"/>
                <a:sym typeface="Lato"/>
              </a:rPr>
              <a:t>Primary KS2</a:t>
            </a:r>
          </a:p>
          <a:p>
            <a:pPr algn="ctr">
              <a:lnSpc>
                <a:spcPct val="150000"/>
              </a:lnSpc>
              <a:spcBef>
                <a:spcPts val="800"/>
              </a:spcBef>
              <a:buClr>
                <a:srgbClr val="97E8D7"/>
              </a:buClr>
              <a:buSzPct val="100000"/>
              <a:buFont typeface="Arial"/>
              <a:buNone/>
            </a:pPr>
            <a:endParaRPr lang="en-GB" sz="4800" b="1">
              <a:solidFill>
                <a:srgbClr val="6088EF"/>
              </a:solidFill>
              <a:latin typeface="Century Gothic" panose="020B0502020202020204" pitchFamily="34" charset="0"/>
              <a:ea typeface="Lato"/>
              <a:cs typeface="Lato"/>
              <a:sym typeface="Lato"/>
            </a:endParaRPr>
          </a:p>
        </p:txBody>
      </p:sp>
      <p:pic>
        <p:nvPicPr>
          <p:cNvPr id="12" name="Picture 11">
            <a:extLst>
              <a:ext uri="{FF2B5EF4-FFF2-40B4-BE49-F238E27FC236}">
                <a16:creationId xmlns:a16="http://schemas.microsoft.com/office/drawing/2014/main" id="{99598F9C-8083-495F-89E8-97B92D4095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748" y="257360"/>
            <a:ext cx="1139862" cy="2257292"/>
          </a:xfrm>
          <a:prstGeom prst="rect">
            <a:avLst/>
          </a:prstGeom>
        </p:spPr>
      </p:pic>
      <p:pic>
        <p:nvPicPr>
          <p:cNvPr id="13" name="Picture 12" descr="A close up of a logo&#10;&#10;Description automatically generated">
            <a:extLst>
              <a:ext uri="{FF2B5EF4-FFF2-40B4-BE49-F238E27FC236}">
                <a16:creationId xmlns:a16="http://schemas.microsoft.com/office/drawing/2014/main" id="{619F7E51-A50C-4FE6-BAF9-5399E7F57E35}"/>
              </a:ext>
            </a:extLst>
          </p:cNvPr>
          <p:cNvPicPr>
            <a:picLocks noChangeAspect="1"/>
          </p:cNvPicPr>
          <p:nvPr/>
        </p:nvPicPr>
        <p:blipFill>
          <a:blip r:embed="rId4"/>
          <a:stretch>
            <a:fillRect/>
          </a:stretch>
        </p:blipFill>
        <p:spPr>
          <a:xfrm>
            <a:off x="223620" y="5427028"/>
            <a:ext cx="5040000" cy="1219439"/>
          </a:xfrm>
          <a:prstGeom prst="rect">
            <a:avLst/>
          </a:prstGeom>
        </p:spPr>
      </p:pic>
      <p:sp>
        <p:nvSpPr>
          <p:cNvPr id="2" name="Rectangle 1">
            <a:extLst>
              <a:ext uri="{FF2B5EF4-FFF2-40B4-BE49-F238E27FC236}">
                <a16:creationId xmlns:a16="http://schemas.microsoft.com/office/drawing/2014/main" id="{F0AB47B6-A7DE-4AD3-96E9-9363EE3785EE}"/>
              </a:ext>
            </a:extLst>
          </p:cNvPr>
          <p:cNvSpPr/>
          <p:nvPr/>
        </p:nvSpPr>
        <p:spPr>
          <a:xfrm rot="1789485">
            <a:off x="1360052" y="2352501"/>
            <a:ext cx="257695" cy="4904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FB0AF93-F02E-471C-8525-B8A4E8EC8104}"/>
              </a:ext>
            </a:extLst>
          </p:cNvPr>
          <p:cNvSpPr/>
          <p:nvPr/>
        </p:nvSpPr>
        <p:spPr>
          <a:xfrm>
            <a:off x="1360051" y="3275403"/>
            <a:ext cx="257695" cy="3058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8FF0AA5-BBF4-4B39-9B64-2B2E4BED08A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9745" y="2470612"/>
            <a:ext cx="1079126" cy="1161725"/>
          </a:xfrm>
          <a:prstGeom prst="rect">
            <a:avLst/>
          </a:prstGeom>
        </p:spPr>
      </p:pic>
    </p:spTree>
    <p:extLst>
      <p:ext uri="{BB962C8B-B14F-4D97-AF65-F5344CB8AC3E}">
        <p14:creationId xmlns:p14="http://schemas.microsoft.com/office/powerpoint/2010/main" val="3298169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lege 45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0270B4-F9D9-4D32-957F-322B7A07D9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358" y="5088169"/>
            <a:ext cx="5040000" cy="1563545"/>
          </a:xfrm>
          <a:prstGeom prst="rect">
            <a:avLst/>
          </a:prstGeom>
        </p:spPr>
      </p:pic>
      <p:pic>
        <p:nvPicPr>
          <p:cNvPr id="6" name="Picture 5" descr="A picture containing bird, flower, tree&#10;&#10;Description automatically generated">
            <a:extLst>
              <a:ext uri="{FF2B5EF4-FFF2-40B4-BE49-F238E27FC236}">
                <a16:creationId xmlns:a16="http://schemas.microsoft.com/office/drawing/2014/main" id="{0812DB63-BA98-44DD-ACBB-3F090CB2FE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0733" y="2234467"/>
            <a:ext cx="8610352" cy="1524816"/>
          </a:xfrm>
          <a:prstGeom prst="rect">
            <a:avLst/>
          </a:prstGeom>
        </p:spPr>
      </p:pic>
      <p:sp>
        <p:nvSpPr>
          <p:cNvPr id="4" name="Shape 96">
            <a:extLst>
              <a:ext uri="{FF2B5EF4-FFF2-40B4-BE49-F238E27FC236}">
                <a16:creationId xmlns:a16="http://schemas.microsoft.com/office/drawing/2014/main" id="{0743B19E-861D-4031-9AB3-7DCDD9E52264}"/>
              </a:ext>
            </a:extLst>
          </p:cNvPr>
          <p:cNvSpPr txBox="1">
            <a:spLocks/>
          </p:cNvSpPr>
          <p:nvPr/>
        </p:nvSpPr>
        <p:spPr>
          <a:xfrm>
            <a:off x="4115515" y="3067012"/>
            <a:ext cx="4417343"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a:solidFill>
                  <a:srgbClr val="BB0F70"/>
                </a:solidFill>
                <a:latin typeface="Century Gothic" panose="020B0502020202020204" pitchFamily="34" charset="0"/>
                <a:ea typeface="Lato"/>
                <a:cs typeface="Lato"/>
                <a:sym typeface="Lato"/>
              </a:rPr>
              <a:t>45 minutes</a:t>
            </a:r>
          </a:p>
        </p:txBody>
      </p:sp>
    </p:spTree>
    <p:extLst>
      <p:ext uri="{BB962C8B-B14F-4D97-AF65-F5344CB8AC3E}">
        <p14:creationId xmlns:p14="http://schemas.microsoft.com/office/powerpoint/2010/main" val="3409338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llege 15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0270B4-F9D9-4D32-957F-322B7A07D9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358" y="5088169"/>
            <a:ext cx="5040000" cy="1563545"/>
          </a:xfrm>
          <a:prstGeom prst="rect">
            <a:avLst/>
          </a:prstGeom>
        </p:spPr>
      </p:pic>
      <p:pic>
        <p:nvPicPr>
          <p:cNvPr id="6" name="Picture 5" descr="A picture containing bird, flower, tree&#10;&#10;Description automatically generated">
            <a:extLst>
              <a:ext uri="{FF2B5EF4-FFF2-40B4-BE49-F238E27FC236}">
                <a16:creationId xmlns:a16="http://schemas.microsoft.com/office/drawing/2014/main" id="{0812DB63-BA98-44DD-ACBB-3F090CB2FE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0733" y="2234467"/>
            <a:ext cx="8610352" cy="1524816"/>
          </a:xfrm>
          <a:prstGeom prst="rect">
            <a:avLst/>
          </a:prstGeom>
        </p:spPr>
      </p:pic>
      <p:sp>
        <p:nvSpPr>
          <p:cNvPr id="4" name="Shape 96">
            <a:extLst>
              <a:ext uri="{FF2B5EF4-FFF2-40B4-BE49-F238E27FC236}">
                <a16:creationId xmlns:a16="http://schemas.microsoft.com/office/drawing/2014/main" id="{0743B19E-861D-4031-9AB3-7DCDD9E52264}"/>
              </a:ext>
            </a:extLst>
          </p:cNvPr>
          <p:cNvSpPr txBox="1">
            <a:spLocks/>
          </p:cNvSpPr>
          <p:nvPr/>
        </p:nvSpPr>
        <p:spPr>
          <a:xfrm>
            <a:off x="4115515" y="3067012"/>
            <a:ext cx="4417343"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a:solidFill>
                  <a:srgbClr val="BB0F70"/>
                </a:solidFill>
                <a:latin typeface="Century Gothic" panose="020B0502020202020204" pitchFamily="34" charset="0"/>
                <a:ea typeface="Lato"/>
                <a:cs typeface="Lato"/>
                <a:sym typeface="Lato"/>
              </a:rPr>
              <a:t>15 minutes</a:t>
            </a:r>
          </a:p>
        </p:txBody>
      </p:sp>
    </p:spTree>
    <p:extLst>
      <p:ext uri="{BB962C8B-B14F-4D97-AF65-F5344CB8AC3E}">
        <p14:creationId xmlns:p14="http://schemas.microsoft.com/office/powerpoint/2010/main" val="2305430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llege 15 Cov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C6B756-08FA-421E-B3AF-6B608F35C80A}"/>
              </a:ext>
            </a:extLst>
          </p:cNvPr>
          <p:cNvSpPr>
            <a:spLocks noGrp="1"/>
          </p:cNvSpPr>
          <p:nvPr>
            <p:ph type="body" sz="quarter" idx="10" hasCustomPrompt="1"/>
          </p:nvPr>
        </p:nvSpPr>
        <p:spPr>
          <a:xfrm>
            <a:off x="629364" y="1577619"/>
            <a:ext cx="7886700" cy="4773613"/>
          </a:xfrm>
          <a:ln>
            <a:solidFill>
              <a:schemeClr val="tx1"/>
            </a:solidFill>
          </a:ln>
        </p:spPr>
        <p:txBody>
          <a:bodyPr>
            <a:normAutofit/>
          </a:bodyPr>
          <a:lstStyle>
            <a:lvl1pPr marL="342900" indent="-342900">
              <a:buAutoNum type="arabicParenR"/>
              <a:defRPr sz="1300"/>
            </a:lvl1pPr>
            <a:lvl2pPr>
              <a:defRPr sz="1300"/>
            </a:lvl2pPr>
            <a:lvl3pPr>
              <a:defRPr sz="1300"/>
            </a:lvl3pPr>
            <a:lvl4pPr>
              <a:defRPr sz="1300"/>
            </a:lvl4pPr>
            <a:lvl5pPr>
              <a:defRPr sz="1300"/>
            </a:lvl5pPr>
          </a:lstStyle>
          <a:p>
            <a:pPr lvl="0"/>
            <a:r>
              <a:rPr lang="en-US"/>
              <a:t>…</a:t>
            </a:r>
          </a:p>
          <a:p>
            <a:pPr lvl="0"/>
            <a:r>
              <a:rPr lang="en-US"/>
              <a:t>…</a:t>
            </a:r>
          </a:p>
          <a:p>
            <a:pPr lvl="0"/>
            <a:r>
              <a:rPr lang="en-US"/>
              <a:t>…</a:t>
            </a:r>
          </a:p>
          <a:p>
            <a:pPr lvl="0"/>
            <a:r>
              <a:rPr lang="en-US"/>
              <a:t>…</a:t>
            </a:r>
          </a:p>
          <a:p>
            <a:pPr lvl="0"/>
            <a:r>
              <a:rPr lang="en-US"/>
              <a:t>…</a:t>
            </a:r>
          </a:p>
          <a:p>
            <a:pPr lvl="0"/>
            <a:r>
              <a:rPr lang="en-US"/>
              <a:t>…</a:t>
            </a:r>
            <a:endParaRPr lang="en-GB"/>
          </a:p>
        </p:txBody>
      </p:sp>
      <p:sp>
        <p:nvSpPr>
          <p:cNvPr id="7" name="Shape 223">
            <a:extLst>
              <a:ext uri="{FF2B5EF4-FFF2-40B4-BE49-F238E27FC236}">
                <a16:creationId xmlns:a16="http://schemas.microsoft.com/office/drawing/2014/main" id="{C7F40F4E-63C1-4B6E-96E5-2E7166BE3984}"/>
              </a:ext>
            </a:extLst>
          </p:cNvPr>
          <p:cNvSpPr/>
          <p:nvPr/>
        </p:nvSpPr>
        <p:spPr>
          <a:xfrm>
            <a:off x="629364" y="1199435"/>
            <a:ext cx="7885269" cy="378184"/>
          </a:xfrm>
          <a:prstGeom prst="rect">
            <a:avLst/>
          </a:prstGeom>
          <a:gradFill flip="none" rotWithShape="1">
            <a:gsLst>
              <a:gs pos="0">
                <a:srgbClr val="BB0F70"/>
              </a:gs>
              <a:gs pos="100000">
                <a:srgbClr val="30AFAF"/>
              </a:gs>
            </a:gsLst>
            <a:lin ang="0" scaled="0"/>
            <a:tileRect/>
          </a:gra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tx1"/>
                </a:solidFill>
                <a:latin typeface="Century Gothic" panose="020B0502020202020204" pitchFamily="34" charset="0"/>
                <a:ea typeface="Lato" panose="020F0502020204030203" pitchFamily="34" charset="0"/>
                <a:cs typeface="Lato" panose="020F0502020204030203" pitchFamily="34" charset="0"/>
                <a:sym typeface="Calibri"/>
              </a:rPr>
              <a:t>YES/NO</a:t>
            </a:r>
          </a:p>
        </p:txBody>
      </p:sp>
      <p:pic>
        <p:nvPicPr>
          <p:cNvPr id="9" name="Picture 8">
            <a:extLst>
              <a:ext uri="{FF2B5EF4-FFF2-40B4-BE49-F238E27FC236}">
                <a16:creationId xmlns:a16="http://schemas.microsoft.com/office/drawing/2014/main" id="{53049D56-9A99-4D19-BBBC-10CB6E83F87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pic>
        <p:nvPicPr>
          <p:cNvPr id="10" name="Graphic 9" descr="Thumbs up sign">
            <a:extLst>
              <a:ext uri="{FF2B5EF4-FFF2-40B4-BE49-F238E27FC236}">
                <a16:creationId xmlns:a16="http://schemas.microsoft.com/office/drawing/2014/main" id="{061EE302-B13D-4F4B-BFEA-C3DA8D7C7A0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800000">
            <a:off x="8145985" y="5690463"/>
            <a:ext cx="914400" cy="914400"/>
          </a:xfrm>
          <a:prstGeom prst="rect">
            <a:avLst/>
          </a:prstGeom>
        </p:spPr>
      </p:pic>
      <p:pic>
        <p:nvPicPr>
          <p:cNvPr id="11" name="Graphic 10" descr="Thumbs up sign">
            <a:extLst>
              <a:ext uri="{FF2B5EF4-FFF2-40B4-BE49-F238E27FC236}">
                <a16:creationId xmlns:a16="http://schemas.microsoft.com/office/drawing/2014/main" id="{66F4683F-F1B8-4730-BD97-7183A095E6C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12129" y="5690774"/>
            <a:ext cx="914400" cy="914400"/>
          </a:xfrm>
          <a:prstGeom prst="rect">
            <a:avLst/>
          </a:prstGeom>
        </p:spPr>
      </p:pic>
      <p:sp>
        <p:nvSpPr>
          <p:cNvPr id="12" name="Title 1">
            <a:extLst>
              <a:ext uri="{FF2B5EF4-FFF2-40B4-BE49-F238E27FC236}">
                <a16:creationId xmlns:a16="http://schemas.microsoft.com/office/drawing/2014/main" id="{63D52306-D8B1-4DD9-BAFA-E1BD778160AB}"/>
              </a:ext>
            </a:extLst>
          </p:cNvPr>
          <p:cNvSpPr>
            <a:spLocks noGrp="1"/>
          </p:cNvSpPr>
          <p:nvPr>
            <p:ph type="ctrTitle" hasCustomPrompt="1"/>
          </p:nvPr>
        </p:nvSpPr>
        <p:spPr>
          <a:xfrm>
            <a:off x="1133365" y="252826"/>
            <a:ext cx="6877265" cy="823832"/>
          </a:xfrm>
          <a:prstGeom prst="rect">
            <a:avLst/>
          </a:prstGeom>
        </p:spPr>
        <p:txBody>
          <a:bodyPr>
            <a:normAutofit/>
          </a:bodyPr>
          <a:lstStyle>
            <a:lvl1pPr algn="ctr">
              <a:defRPr sz="2700" b="1">
                <a:latin typeface="Century Gothic" panose="020B0502020202020204" pitchFamily="34" charset="0"/>
              </a:defRPr>
            </a:lvl1pPr>
          </a:lstStyle>
          <a:p>
            <a:r>
              <a:rPr lang="en-US"/>
              <a:t>Centre Question</a:t>
            </a:r>
          </a:p>
        </p:txBody>
      </p:sp>
    </p:spTree>
    <p:extLst>
      <p:ext uri="{BB962C8B-B14F-4D97-AF65-F5344CB8AC3E}">
        <p14:creationId xmlns:p14="http://schemas.microsoft.com/office/powerpoint/2010/main" val="3844882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areer Launchpa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1D7AAC-006E-4AAA-A19A-B17FA371EFA2}"/>
              </a:ext>
            </a:extLst>
          </p:cNvPr>
          <p:cNvSpPr/>
          <p:nvPr/>
        </p:nvSpPr>
        <p:spPr>
          <a:xfrm>
            <a:off x="176812" y="3417526"/>
            <a:ext cx="8802000" cy="3276000"/>
          </a:xfrm>
          <a:prstGeom prst="rect">
            <a:avLst/>
          </a:prstGeom>
          <a:solidFill>
            <a:srgbClr val="C93F8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AEA2527-671F-49C9-BE1A-52E69C0FE7CD}"/>
              </a:ext>
            </a:extLst>
          </p:cNvPr>
          <p:cNvSpPr/>
          <p:nvPr/>
        </p:nvSpPr>
        <p:spPr>
          <a:xfrm>
            <a:off x="109261" y="101201"/>
            <a:ext cx="8866240" cy="3317224"/>
          </a:xfrm>
          <a:prstGeom prst="rect">
            <a:avLst/>
          </a:prstGeom>
          <a:solidFill>
            <a:srgbClr val="39CBC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1">
            <a:extLst>
              <a:ext uri="{FF2B5EF4-FFF2-40B4-BE49-F238E27FC236}">
                <a16:creationId xmlns:a16="http://schemas.microsoft.com/office/drawing/2014/main" id="{1F833950-833C-475A-A691-4FE801C34794}"/>
              </a:ext>
            </a:extLst>
          </p:cNvPr>
          <p:cNvSpPr>
            <a:spLocks noGrp="1"/>
          </p:cNvSpPr>
          <p:nvPr>
            <p:ph type="body" sz="quarter" idx="20" hasCustomPrompt="1"/>
          </p:nvPr>
        </p:nvSpPr>
        <p:spPr>
          <a:xfrm>
            <a:off x="4172875" y="3730469"/>
            <a:ext cx="4278975" cy="2671763"/>
          </a:xfrm>
          <a:prstGeom prst="roundRect">
            <a:avLst/>
          </a:prstGeom>
          <a:solidFill>
            <a:schemeClr val="bg2"/>
          </a:solidFill>
          <a:ln w="28575">
            <a:solidFill>
              <a:schemeClr val="tx2"/>
            </a:solidFill>
          </a:ln>
        </p:spPr>
        <p:txBody>
          <a:bodyPr anchor="ctr">
            <a:normAutofit/>
          </a:bodyPr>
          <a:lstStyle>
            <a:lvl1pPr marL="0" indent="0" algn="ctr">
              <a:buNone/>
              <a:defRPr sz="1600" b="0">
                <a:solidFill>
                  <a:schemeClr val="accent6"/>
                </a:solidFill>
              </a:defRPr>
            </a:lvl1pPr>
          </a:lstStyle>
          <a:p>
            <a:pPr lvl="0"/>
            <a:r>
              <a:rPr lang="en-GB"/>
              <a:t>Career spotlight: This is .... He is a .., which means ... </a:t>
            </a:r>
          </a:p>
          <a:p>
            <a:pPr lvl="0"/>
            <a:endParaRPr lang="en-GB"/>
          </a:p>
          <a:p>
            <a:pPr lvl="0"/>
            <a:r>
              <a:rPr lang="en-GB"/>
              <a:t>Click him to hear about how he got into a career in ...</a:t>
            </a:r>
          </a:p>
        </p:txBody>
      </p:sp>
      <p:sp>
        <p:nvSpPr>
          <p:cNvPr id="13" name="Title 1">
            <a:extLst>
              <a:ext uri="{FF2B5EF4-FFF2-40B4-BE49-F238E27FC236}">
                <a16:creationId xmlns:a16="http://schemas.microsoft.com/office/drawing/2014/main" id="{43C77992-C979-4C00-A915-6251B7797C66}"/>
              </a:ext>
            </a:extLst>
          </p:cNvPr>
          <p:cNvSpPr>
            <a:spLocks noGrp="1"/>
          </p:cNvSpPr>
          <p:nvPr>
            <p:ph type="title" hasCustomPrompt="1"/>
          </p:nvPr>
        </p:nvSpPr>
        <p:spPr>
          <a:xfrm>
            <a:off x="323528" y="274641"/>
            <a:ext cx="3849545" cy="520349"/>
          </a:xfrm>
          <a:prstGeom prst="rect">
            <a:avLst/>
          </a:prstGeom>
        </p:spPr>
        <p:txBody>
          <a:bodyPr/>
          <a:lstStyle>
            <a:lvl1pPr marL="0" marR="0" indent="0" algn="l" rtl="0">
              <a:spcBef>
                <a:spcPts val="0"/>
              </a:spcBef>
              <a:buSzPct val="25000"/>
              <a:buNone/>
              <a:defRPr/>
            </a:lvl1p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panose="020F0502020204030203" pitchFamily="34" charset="0"/>
                <a:cs typeface="Lato" panose="020F0502020204030203" pitchFamily="34" charset="0"/>
                <a:sym typeface="Lato"/>
              </a:rPr>
              <a:t>Career Launchpad!</a:t>
            </a:r>
          </a:p>
        </p:txBody>
      </p:sp>
      <p:sp>
        <p:nvSpPr>
          <p:cNvPr id="26" name="Picture Placeholder 25">
            <a:extLst>
              <a:ext uri="{FF2B5EF4-FFF2-40B4-BE49-F238E27FC236}">
                <a16:creationId xmlns:a16="http://schemas.microsoft.com/office/drawing/2014/main" id="{B202AE5B-4974-447F-8ABF-D12E9A89C089}"/>
              </a:ext>
            </a:extLst>
          </p:cNvPr>
          <p:cNvSpPr>
            <a:spLocks noGrp="1"/>
          </p:cNvSpPr>
          <p:nvPr>
            <p:ph type="pic" sz="quarter" idx="15" hasCustomPrompt="1"/>
          </p:nvPr>
        </p:nvSpPr>
        <p:spPr>
          <a:xfrm>
            <a:off x="5373688" y="846138"/>
            <a:ext cx="3078162" cy="2443876"/>
          </a:xfrm>
        </p:spPr>
        <p:txBody>
          <a:bodyPr anchor="ctr">
            <a:normAutofit/>
          </a:bodyPr>
          <a:lstStyle>
            <a:lvl1pPr marL="0" indent="0">
              <a:buNone/>
              <a:defRPr sz="1600"/>
            </a:lvl1pPr>
          </a:lstStyle>
          <a:p>
            <a:r>
              <a:rPr lang="en-GB"/>
              <a:t>An image relating to the information on the left.</a:t>
            </a:r>
          </a:p>
        </p:txBody>
      </p:sp>
      <p:sp>
        <p:nvSpPr>
          <p:cNvPr id="28" name="Picture Placeholder 27">
            <a:extLst>
              <a:ext uri="{FF2B5EF4-FFF2-40B4-BE49-F238E27FC236}">
                <a16:creationId xmlns:a16="http://schemas.microsoft.com/office/drawing/2014/main" id="{90ACCFD2-7943-4AEF-88F0-D1F867DF1B6F}"/>
              </a:ext>
            </a:extLst>
          </p:cNvPr>
          <p:cNvSpPr>
            <a:spLocks noGrp="1"/>
          </p:cNvSpPr>
          <p:nvPr>
            <p:ph type="pic" sz="quarter" idx="16" hasCustomPrompt="1"/>
          </p:nvPr>
        </p:nvSpPr>
        <p:spPr>
          <a:xfrm>
            <a:off x="569914" y="3745793"/>
            <a:ext cx="2960687" cy="2672470"/>
          </a:xfrm>
        </p:spPr>
        <p:txBody>
          <a:bodyPr anchor="ctr">
            <a:normAutofit/>
          </a:bodyPr>
          <a:lstStyle>
            <a:lvl1pPr marL="0" indent="0">
              <a:buNone/>
              <a:defRPr sz="1600"/>
            </a:lvl1pPr>
          </a:lstStyle>
          <a:p>
            <a:r>
              <a:rPr lang="en-GB"/>
              <a:t>A screenshot of the video used in Career Spotlight</a:t>
            </a:r>
          </a:p>
        </p:txBody>
      </p:sp>
      <p:sp>
        <p:nvSpPr>
          <p:cNvPr id="30" name="Text Placeholder 29">
            <a:extLst>
              <a:ext uri="{FF2B5EF4-FFF2-40B4-BE49-F238E27FC236}">
                <a16:creationId xmlns:a16="http://schemas.microsoft.com/office/drawing/2014/main" id="{E4081CE7-9680-41C6-8AA6-ACAF4C6CC7F7}"/>
              </a:ext>
            </a:extLst>
          </p:cNvPr>
          <p:cNvSpPr>
            <a:spLocks noGrp="1"/>
          </p:cNvSpPr>
          <p:nvPr>
            <p:ph type="body" sz="quarter" idx="17" hasCustomPrompt="1"/>
          </p:nvPr>
        </p:nvSpPr>
        <p:spPr>
          <a:xfrm>
            <a:off x="311610" y="824725"/>
            <a:ext cx="4298950" cy="373844"/>
          </a:xfrm>
          <a:prstGeom prst="roundRect">
            <a:avLst/>
          </a:prstGeom>
          <a:solidFill>
            <a:schemeClr val="accent1"/>
          </a:solidFill>
          <a:ln w="28575">
            <a:solidFill>
              <a:schemeClr val="accent2"/>
            </a:solidFill>
          </a:ln>
        </p:spPr>
        <p:txBody>
          <a:bodyPr>
            <a:normAutofit/>
          </a:bodyPr>
          <a:lstStyle>
            <a:lvl1pPr marL="0" indent="0">
              <a:buNone/>
              <a:defRPr sz="1600"/>
            </a:lvl1pPr>
          </a:lstStyle>
          <a:p>
            <a:pPr lvl="0"/>
            <a:r>
              <a:rPr lang="en-US"/>
              <a:t>Learn about…</a:t>
            </a:r>
          </a:p>
        </p:txBody>
      </p:sp>
      <p:sp>
        <p:nvSpPr>
          <p:cNvPr id="5" name="Text Placeholder 4">
            <a:extLst>
              <a:ext uri="{FF2B5EF4-FFF2-40B4-BE49-F238E27FC236}">
                <a16:creationId xmlns:a16="http://schemas.microsoft.com/office/drawing/2014/main" id="{4F36DFA2-68E5-4B17-8F90-38FBDAC80A12}"/>
              </a:ext>
            </a:extLst>
          </p:cNvPr>
          <p:cNvSpPr>
            <a:spLocks noGrp="1"/>
          </p:cNvSpPr>
          <p:nvPr>
            <p:ph type="body" sz="quarter" idx="19" hasCustomPrompt="1"/>
          </p:nvPr>
        </p:nvSpPr>
        <p:spPr>
          <a:xfrm>
            <a:off x="311610" y="1276255"/>
            <a:ext cx="4699229" cy="2013046"/>
          </a:xfrm>
          <a:prstGeom prst="roundRect">
            <a:avLst/>
          </a:prstGeom>
          <a:solidFill>
            <a:schemeClr val="accent1"/>
          </a:solidFill>
          <a:ln w="28575">
            <a:solidFill>
              <a:schemeClr val="accent2"/>
            </a:solidFill>
          </a:ln>
        </p:spPr>
        <p:txBody>
          <a:bodyPr anchor="ctr"/>
          <a:lstStyle>
            <a:lvl1pPr marL="0" indent="0" algn="ctr">
              <a:buNone/>
              <a:defRPr sz="1600">
                <a:solidFill>
                  <a:schemeClr val="tx1"/>
                </a:solidFill>
              </a:defRPr>
            </a:lvl1pPr>
          </a:lstStyle>
          <a:p>
            <a:pPr lvl="0"/>
            <a:r>
              <a:rPr lang="en-US"/>
              <a:t>Further information about the topic.</a:t>
            </a:r>
          </a:p>
        </p:txBody>
      </p:sp>
    </p:spTree>
    <p:extLst>
      <p:ext uri="{BB962C8B-B14F-4D97-AF65-F5344CB8AC3E}">
        <p14:creationId xmlns:p14="http://schemas.microsoft.com/office/powerpoint/2010/main" val="2077302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Yes/No  Colle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4FC0DA-1F7A-4A4F-96DF-822CA2457C43}"/>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tx1"/>
                </a:solidFill>
                <a:latin typeface="Century Gothic" panose="020B0502020202020204" pitchFamily="34" charset="0"/>
                <a:ea typeface="+mj-ea"/>
                <a:cs typeface="+mj-cs"/>
              </a:defRPr>
            </a:lvl1pPr>
          </a:lstStyle>
          <a:p>
            <a:r>
              <a:rPr lang="en-GB"/>
              <a:t>Copy the Vote Topic Question Here</a:t>
            </a:r>
            <a:endParaRPr lang="en-US"/>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73955" y="1850591"/>
            <a:ext cx="3993845" cy="4003736"/>
          </a:xfrm>
          <a:ln>
            <a:solidFill>
              <a:schemeClr val="tx1"/>
            </a:solidFill>
          </a:ln>
        </p:spPr>
        <p:txBody>
          <a:bodyPr>
            <a:normAutofit/>
          </a:bodyPr>
          <a:lstStyle>
            <a:lvl1pPr marL="285750" indent="-285750">
              <a:buClr>
                <a:schemeClr val="accent2"/>
              </a:buClr>
              <a:buFont typeface="Arial" panose="020B0604020202020204" pitchFamily="34" charset="0"/>
              <a:buChar char="•"/>
              <a:defRPr sz="15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621692" y="1850591"/>
            <a:ext cx="3950305" cy="4003736"/>
          </a:xfrm>
          <a:ln>
            <a:solidFill>
              <a:schemeClr val="tx1"/>
            </a:solidFill>
          </a:ln>
        </p:spPr>
        <p:txBody>
          <a:bodyPr>
            <a:normAutofit/>
          </a:bodyPr>
          <a:lstStyle>
            <a:lvl1pPr marL="285750" indent="-285750">
              <a:buClr>
                <a:schemeClr val="tx2"/>
              </a:buClr>
              <a:buFont typeface="Arial" panose="020B0604020202020204" pitchFamily="34" charset="0"/>
              <a:buChar char="•"/>
              <a:defRPr sz="15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8" name="Shape 223">
            <a:extLst>
              <a:ext uri="{FF2B5EF4-FFF2-40B4-BE49-F238E27FC236}">
                <a16:creationId xmlns:a16="http://schemas.microsoft.com/office/drawing/2014/main" id="{E23674C8-DF6F-445F-A311-54882E2AA41D}"/>
              </a:ext>
            </a:extLst>
          </p:cNvPr>
          <p:cNvSpPr/>
          <p:nvPr/>
        </p:nvSpPr>
        <p:spPr>
          <a:xfrm>
            <a:off x="4571998" y="1444372"/>
            <a:ext cx="3995802" cy="406219"/>
          </a:xfrm>
          <a:prstGeom prst="rect">
            <a:avLst/>
          </a:prstGeom>
          <a:solidFill>
            <a:schemeClr val="accent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tx1"/>
                </a:solidFill>
                <a:latin typeface="Century Gothic" panose="020B0502020202020204" pitchFamily="34" charset="0"/>
                <a:ea typeface="Lato" panose="020F0502020204030203" pitchFamily="34" charset="0"/>
                <a:cs typeface="Lato" panose="020F0502020204030203" pitchFamily="34" charset="0"/>
                <a:sym typeface="Calibri"/>
              </a:rPr>
              <a:t>NO</a:t>
            </a:r>
          </a:p>
        </p:txBody>
      </p:sp>
      <p:sp>
        <p:nvSpPr>
          <p:cNvPr id="19" name="Shape 234">
            <a:extLst>
              <a:ext uri="{FF2B5EF4-FFF2-40B4-BE49-F238E27FC236}">
                <a16:creationId xmlns:a16="http://schemas.microsoft.com/office/drawing/2014/main" id="{44948174-0394-4326-B2FB-3CCE21FB747C}"/>
              </a:ext>
            </a:extLst>
          </p:cNvPr>
          <p:cNvSpPr/>
          <p:nvPr/>
        </p:nvSpPr>
        <p:spPr>
          <a:xfrm>
            <a:off x="621692" y="1444372"/>
            <a:ext cx="3950307" cy="406219"/>
          </a:xfrm>
          <a:prstGeom prst="rect">
            <a:avLst/>
          </a:prstGeom>
          <a:solidFill>
            <a:schemeClr val="tx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tx1"/>
                </a:solidFill>
                <a:latin typeface="Century Gothic" panose="020B0502020202020204" pitchFamily="34" charset="0"/>
                <a:ea typeface="Lato" panose="020F0502020204030203" pitchFamily="34" charset="0"/>
                <a:cs typeface="Lato" panose="020F0502020204030203" pitchFamily="34" charset="0"/>
                <a:sym typeface="Calibri"/>
              </a:rPr>
              <a:t>YES</a:t>
            </a:r>
          </a:p>
        </p:txBody>
      </p:sp>
      <p:pic>
        <p:nvPicPr>
          <p:cNvPr id="11" name="Picture 10">
            <a:extLst>
              <a:ext uri="{FF2B5EF4-FFF2-40B4-BE49-F238E27FC236}">
                <a16:creationId xmlns:a16="http://schemas.microsoft.com/office/drawing/2014/main" id="{3D238BE8-6FD2-41D1-9C60-888A56636D0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582840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urther Learnin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4469EC5B-3F9C-40EF-BEA6-C8BF5ABFC7AF}"/>
              </a:ext>
            </a:extLst>
          </p:cNvPr>
          <p:cNvSpPr/>
          <p:nvPr/>
        </p:nvSpPr>
        <p:spPr>
          <a:xfrm rot="10800000" flipH="1">
            <a:off x="175614" y="198000"/>
            <a:ext cx="8860880" cy="6510124"/>
          </a:xfrm>
          <a:prstGeom prst="rtTriangle">
            <a:avLst/>
          </a:prstGeom>
          <a:solidFill>
            <a:srgbClr val="BB0F7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Triangle 3">
            <a:extLst>
              <a:ext uri="{FF2B5EF4-FFF2-40B4-BE49-F238E27FC236}">
                <a16:creationId xmlns:a16="http://schemas.microsoft.com/office/drawing/2014/main" id="{E09B92E2-38D2-43E7-82D0-D5250F2052CF}"/>
              </a:ext>
            </a:extLst>
          </p:cNvPr>
          <p:cNvSpPr/>
          <p:nvPr/>
        </p:nvSpPr>
        <p:spPr>
          <a:xfrm flipH="1">
            <a:off x="175614" y="175760"/>
            <a:ext cx="8860880" cy="6510124"/>
          </a:xfrm>
          <a:prstGeom prst="rtTriangle">
            <a:avLst/>
          </a:prstGeom>
          <a:solidFill>
            <a:srgbClr val="30AFA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957D865-DBDB-4C51-8742-C1220FD6BA56}"/>
              </a:ext>
            </a:extLst>
          </p:cNvPr>
          <p:cNvSpPr>
            <a:spLocks noGrp="1"/>
          </p:cNvSpPr>
          <p:nvPr>
            <p:ph type="title"/>
          </p:nvPr>
        </p:nvSpPr>
        <p:spPr>
          <a:xfrm>
            <a:off x="457200" y="274640"/>
            <a:ext cx="8229600" cy="570751"/>
          </a:xfrm>
          <a:prstGeom prst="rect">
            <a:avLst/>
          </a:prstGeom>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2334668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lleges E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4FE27C-58A1-43B8-90BE-806A0DAA6C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4055" y="2316784"/>
            <a:ext cx="2175883" cy="2651076"/>
          </a:xfrm>
          <a:prstGeom prst="rect">
            <a:avLst/>
          </a:prstGeom>
        </p:spPr>
      </p:pic>
      <p:pic>
        <p:nvPicPr>
          <p:cNvPr id="11" name="Picture 10">
            <a:extLst>
              <a:ext uri="{FF2B5EF4-FFF2-40B4-BE49-F238E27FC236}">
                <a16:creationId xmlns:a16="http://schemas.microsoft.com/office/drawing/2014/main" id="{CC3CE72D-1435-4A53-A159-3A6CD256565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
        <p:nvSpPr>
          <p:cNvPr id="14" name="TextBox 13">
            <a:extLst>
              <a:ext uri="{FF2B5EF4-FFF2-40B4-BE49-F238E27FC236}">
                <a16:creationId xmlns:a16="http://schemas.microsoft.com/office/drawing/2014/main" id="{6C4E2865-5D47-4833-930C-63AC72D8D4BA}"/>
              </a:ext>
            </a:extLst>
          </p:cNvPr>
          <p:cNvSpPr txBox="1"/>
          <p:nvPr/>
        </p:nvSpPr>
        <p:spPr>
          <a:xfrm>
            <a:off x="1720119" y="947630"/>
            <a:ext cx="5703757" cy="1384995"/>
          </a:xfrm>
          <a:prstGeom prst="rect">
            <a:avLst/>
          </a:prstGeom>
          <a:noFill/>
        </p:spPr>
        <p:txBody>
          <a:bodyPr wrap="square" rtlCol="0" anchor="ctr">
            <a:spAutoFit/>
          </a:bodyPr>
          <a:lstStyle/>
          <a:p>
            <a:pPr algn="ctr"/>
            <a:r>
              <a:rPr lang="en-GB" sz="2800" b="1"/>
              <a:t>Cast your vote on…</a:t>
            </a:r>
          </a:p>
          <a:p>
            <a:pPr algn="ctr"/>
            <a:endParaRPr lang="en-GB" sz="2800" b="1"/>
          </a:p>
          <a:p>
            <a:pPr algn="ctr"/>
            <a:r>
              <a:rPr lang="en-GB" sz="2800" b="1">
                <a:hlinkClick r:id="rId4"/>
              </a:rPr>
              <a:t>www.votesforschools.com</a:t>
            </a:r>
            <a:r>
              <a:rPr lang="en-GB" sz="2800" b="1"/>
              <a:t> </a:t>
            </a:r>
          </a:p>
        </p:txBody>
      </p:sp>
      <p:sp>
        <p:nvSpPr>
          <p:cNvPr id="9" name="Rectangle: Rounded Corners 8">
            <a:hlinkClick r:id="rId5"/>
            <a:extLst>
              <a:ext uri="{FF2B5EF4-FFF2-40B4-BE49-F238E27FC236}">
                <a16:creationId xmlns:a16="http://schemas.microsoft.com/office/drawing/2014/main" id="{42CB29EC-D773-4F0B-84CC-242883F4191D}"/>
              </a:ext>
            </a:extLst>
          </p:cNvPr>
          <p:cNvSpPr/>
          <p:nvPr/>
        </p:nvSpPr>
        <p:spPr>
          <a:xfrm>
            <a:off x="358893" y="5649827"/>
            <a:ext cx="8426214" cy="868323"/>
          </a:xfrm>
          <a:prstGeom prst="roundRect">
            <a:avLst/>
          </a:prstGeom>
          <a:solidFill>
            <a:srgbClr val="EAB9D5"/>
          </a:solidFill>
          <a:ln w="28575">
            <a:solidFill>
              <a:srgbClr val="BB0F70"/>
            </a:solidFill>
          </a:ln>
        </p:spPr>
        <p:txBody>
          <a:bodyPr wrap="square">
            <a:spAutoFit/>
          </a:bodyPr>
          <a:lstStyle/>
          <a:p>
            <a:pPr algn="ctr"/>
            <a:r>
              <a:rPr lang="en-GB" sz="1500" b="1">
                <a:solidFill>
                  <a:srgbClr val="060505"/>
                </a:solidFill>
                <a:latin typeface="Century Gothic" panose="020B0502020202020204" pitchFamily="34" charset="0"/>
              </a:rPr>
              <a:t>Not sure how? </a:t>
            </a:r>
          </a:p>
          <a:p>
            <a:pPr algn="ctr"/>
            <a:r>
              <a:rPr lang="en-GB" sz="1500">
                <a:solidFill>
                  <a:srgbClr val="060505"/>
                </a:solidFill>
                <a:latin typeface="Century Gothic" panose="020B0502020202020204" pitchFamily="34" charset="0"/>
              </a:rPr>
              <a:t>Click the ballot box to see a video on how to log your votes! </a:t>
            </a:r>
          </a:p>
          <a:p>
            <a:pPr algn="ctr"/>
            <a:r>
              <a:rPr lang="en-GB" sz="1500">
                <a:solidFill>
                  <a:srgbClr val="060505"/>
                </a:solidFill>
                <a:latin typeface="Century Gothic" panose="020B0502020202020204" pitchFamily="34" charset="0"/>
              </a:rPr>
              <a:t>If you have any issues, feedback or comments, email </a:t>
            </a:r>
            <a:r>
              <a:rPr lang="en-GB" sz="1500" b="1">
                <a:solidFill>
                  <a:srgbClr val="30AFAF"/>
                </a:solidFill>
                <a:latin typeface="Century Gothic" panose="020B0502020202020204" pitchFamily="34" charset="0"/>
                <a:hlinkClick r:id="rId6">
                  <a:extLst>
                    <a:ext uri="{A12FA001-AC4F-418D-AE19-62706E023703}">
                      <ahyp:hlinkClr xmlns="" xmlns:ahyp="http://schemas.microsoft.com/office/drawing/2018/hyperlinkcolor" val="tx"/>
                    </a:ext>
                  </a:extLst>
                </a:hlinkClick>
              </a:rPr>
              <a:t>georgie@votesforschools.com</a:t>
            </a:r>
            <a:r>
              <a:rPr lang="en-GB" sz="1500">
                <a:solidFill>
                  <a:srgbClr val="060505"/>
                </a:solidFill>
                <a:latin typeface="Century Gothic" panose="020B0502020202020204" pitchFamily="34" charset="0"/>
              </a:rPr>
              <a:t>.</a:t>
            </a:r>
          </a:p>
        </p:txBody>
      </p:sp>
      <p:sp>
        <p:nvSpPr>
          <p:cNvPr id="12" name="Shape 246">
            <a:extLst>
              <a:ext uri="{FF2B5EF4-FFF2-40B4-BE49-F238E27FC236}">
                <a16:creationId xmlns:a16="http://schemas.microsoft.com/office/drawing/2014/main" id="{E6685DE7-3512-4633-8C3A-CEE6EC3DC240}"/>
              </a:ext>
            </a:extLst>
          </p:cNvPr>
          <p:cNvSpPr txBox="1">
            <a:spLocks/>
          </p:cNvSpPr>
          <p:nvPr/>
        </p:nvSpPr>
        <p:spPr>
          <a:xfrm>
            <a:off x="2517060" y="4924034"/>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a:latin typeface="Century Gothic" panose="020B0502020202020204" pitchFamily="34" charset="0"/>
                <a:ea typeface="Lato" panose="020F0502020204030203" pitchFamily="34" charset="0"/>
                <a:cs typeface="Lato" panose="020F0502020204030203" pitchFamily="34" charset="0"/>
                <a:sym typeface="Calibri"/>
              </a:rPr>
              <a:t>To have your voice heard!</a:t>
            </a:r>
          </a:p>
        </p:txBody>
      </p:sp>
    </p:spTree>
    <p:extLst>
      <p:ext uri="{BB962C8B-B14F-4D97-AF65-F5344CB8AC3E}">
        <p14:creationId xmlns:p14="http://schemas.microsoft.com/office/powerpoint/2010/main" val="365993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Journey">
    <p:spTree>
      <p:nvGrpSpPr>
        <p:cNvPr id="1" name=""/>
        <p:cNvGrpSpPr/>
        <p:nvPr/>
      </p:nvGrpSpPr>
      <p:grpSpPr>
        <a:xfrm>
          <a:off x="0" y="0"/>
          <a:ext cx="0" cy="0"/>
          <a:chOff x="0" y="0"/>
          <a:chExt cx="0" cy="0"/>
        </a:xfrm>
      </p:grpSpPr>
      <p:pic>
        <p:nvPicPr>
          <p:cNvPr id="10" name="Picture 4" descr="Image result for finish sign">
            <a:extLst>
              <a:ext uri="{FF2B5EF4-FFF2-40B4-BE49-F238E27FC236}">
                <a16:creationId xmlns:a16="http://schemas.microsoft.com/office/drawing/2014/main" id="{B3EC44D8-1F0E-474B-B346-B47AC186D92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339817" y="4985651"/>
            <a:ext cx="1228485" cy="121875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Freeform: Shape 9">
            <a:extLst>
              <a:ext uri="{FF2B5EF4-FFF2-40B4-BE49-F238E27FC236}">
                <a16:creationId xmlns:a16="http://schemas.microsoft.com/office/drawing/2014/main" id="{E61A4D26-4875-40CA-A5B2-7B453F8FE296}"/>
              </a:ext>
            </a:extLst>
          </p:cNvPr>
          <p:cNvSpPr/>
          <p:nvPr/>
        </p:nvSpPr>
        <p:spPr>
          <a:xfrm>
            <a:off x="836464" y="1772816"/>
            <a:ext cx="7581822" cy="4000976"/>
          </a:xfrm>
          <a:custGeom>
            <a:avLst/>
            <a:gdLst>
              <a:gd name="connsiteX0" fmla="*/ 0 w 7263928"/>
              <a:gd name="connsiteY0" fmla="*/ 75127 h 3582415"/>
              <a:gd name="connsiteX1" fmla="*/ 6150280 w 7263928"/>
              <a:gd name="connsiteY1" fmla="*/ 100179 h 3582415"/>
              <a:gd name="connsiteX2" fmla="*/ 6770318 w 7263928"/>
              <a:gd name="connsiteY2" fmla="*/ 1052157 h 3582415"/>
              <a:gd name="connsiteX3" fmla="*/ 795403 w 7263928"/>
              <a:gd name="connsiteY3" fmla="*/ 1803719 h 3582415"/>
              <a:gd name="connsiteX4" fmla="*/ 989557 w 7263928"/>
              <a:gd name="connsiteY4" fmla="*/ 3075110 h 3582415"/>
              <a:gd name="connsiteX5" fmla="*/ 6657584 w 7263928"/>
              <a:gd name="connsiteY5" fmla="*/ 3582415 h 3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3928" h="3582415">
                <a:moveTo>
                  <a:pt x="0" y="75127"/>
                </a:moveTo>
                <a:cubicBezTo>
                  <a:pt x="2510947" y="6234"/>
                  <a:pt x="5021894" y="-62659"/>
                  <a:pt x="6150280" y="100179"/>
                </a:cubicBezTo>
                <a:cubicBezTo>
                  <a:pt x="7278666" y="263017"/>
                  <a:pt x="7662797" y="768234"/>
                  <a:pt x="6770318" y="1052157"/>
                </a:cubicBezTo>
                <a:cubicBezTo>
                  <a:pt x="5877839" y="1336080"/>
                  <a:pt x="1758863" y="1466560"/>
                  <a:pt x="795403" y="1803719"/>
                </a:cubicBezTo>
                <a:cubicBezTo>
                  <a:pt x="-168057" y="2140878"/>
                  <a:pt x="12527" y="2778661"/>
                  <a:pt x="989557" y="3075110"/>
                </a:cubicBezTo>
                <a:cubicBezTo>
                  <a:pt x="1966587" y="3371559"/>
                  <a:pt x="4312085" y="3476987"/>
                  <a:pt x="6657584" y="3582415"/>
                </a:cubicBezTo>
              </a:path>
            </a:pathLst>
          </a:custGeom>
          <a:noFill/>
          <a:ln w="28575">
            <a:solidFill>
              <a:srgbClr val="6088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highlight>
                <a:srgbClr val="03ABE1"/>
              </a:highlight>
              <a:latin typeface="Century Gothic"/>
              <a:cs typeface="Century Gothic"/>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81BEFB5-B44B-A746-AD13-78F60F19D1C6}" type="slidenum">
              <a:rPr lang="en-US" smtClean="0"/>
              <a:t>‹#›</a:t>
            </a:fld>
            <a:endParaRPr lang="en-US"/>
          </a:p>
        </p:txBody>
      </p:sp>
      <p:pic>
        <p:nvPicPr>
          <p:cNvPr id="8" name="Picture 2" descr="http://www.thehiveinsight.com/wp-content/themes/tsu/css/images/signs-right-start.png">
            <a:extLst>
              <a:ext uri="{FF2B5EF4-FFF2-40B4-BE49-F238E27FC236}">
                <a16:creationId xmlns:a16="http://schemas.microsoft.com/office/drawing/2014/main" id="{3E3F0D5E-229D-49A7-AAB6-0D351DD0A0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1248457"/>
            <a:ext cx="1431618" cy="124743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 Placeholder 24">
            <a:extLst>
              <a:ext uri="{FF2B5EF4-FFF2-40B4-BE49-F238E27FC236}">
                <a16:creationId xmlns:a16="http://schemas.microsoft.com/office/drawing/2014/main" id="{DB6B306F-BFCD-4479-ACB0-81C8F27DCE04}"/>
              </a:ext>
            </a:extLst>
          </p:cNvPr>
          <p:cNvSpPr>
            <a:spLocks noGrp="1"/>
          </p:cNvSpPr>
          <p:nvPr>
            <p:ph type="body" sz="quarter" idx="17"/>
          </p:nvPr>
        </p:nvSpPr>
        <p:spPr>
          <a:xfrm>
            <a:off x="641476" y="3434574"/>
            <a:ext cx="1799130" cy="1149259"/>
          </a:xfr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2" name="Title 1">
            <a:extLst>
              <a:ext uri="{FF2B5EF4-FFF2-40B4-BE49-F238E27FC236}">
                <a16:creationId xmlns:a16="http://schemas.microsoft.com/office/drawing/2014/main" id="{0B71B64D-5B71-48B0-A10B-5D516CB7DCF1}"/>
              </a:ext>
            </a:extLst>
          </p:cNvPr>
          <p:cNvSpPr txBox="1">
            <a:spLocks/>
          </p:cNvSpPr>
          <p:nvPr/>
        </p:nvSpPr>
        <p:spPr>
          <a:xfrm>
            <a:off x="457200" y="274638"/>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a:latin typeface="Century Gothic"/>
                <a:cs typeface="Century Gothic"/>
              </a:rPr>
              <a:t>Our learning journey for this week!</a:t>
            </a:r>
          </a:p>
        </p:txBody>
      </p:sp>
      <p:sp>
        <p:nvSpPr>
          <p:cNvPr id="25" name="Text Placeholder 24">
            <a:extLst>
              <a:ext uri="{FF2B5EF4-FFF2-40B4-BE49-F238E27FC236}">
                <a16:creationId xmlns:a16="http://schemas.microsoft.com/office/drawing/2014/main" id="{15F20F20-48E6-4C24-8828-2C82B4338565}"/>
              </a:ext>
            </a:extLst>
          </p:cNvPr>
          <p:cNvSpPr>
            <a:spLocks noGrp="1"/>
          </p:cNvSpPr>
          <p:nvPr>
            <p:ph type="body" sz="quarter" idx="13"/>
          </p:nvPr>
        </p:nvSpPr>
        <p:spPr>
          <a:xfrm>
            <a:off x="2077538" y="1231203"/>
            <a:ext cx="1712913" cy="1109663"/>
          </a:xfr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2868CCFB-DEDB-423B-A8FC-3A26C842F38A}"/>
              </a:ext>
            </a:extLst>
          </p:cNvPr>
          <p:cNvSpPr>
            <a:spLocks noGrp="1"/>
          </p:cNvSpPr>
          <p:nvPr>
            <p:ph type="body" sz="quarter" idx="14"/>
          </p:nvPr>
        </p:nvSpPr>
        <p:spPr>
          <a:xfrm>
            <a:off x="4764864" y="1140405"/>
            <a:ext cx="1884045" cy="1161348"/>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29" name="Text Placeholder 24">
            <a:extLst>
              <a:ext uri="{FF2B5EF4-FFF2-40B4-BE49-F238E27FC236}">
                <a16:creationId xmlns:a16="http://schemas.microsoft.com/office/drawing/2014/main" id="{F28DE195-DDB4-47F8-8B8C-DC750A8D9C27}"/>
              </a:ext>
            </a:extLst>
          </p:cNvPr>
          <p:cNvSpPr>
            <a:spLocks noGrp="1"/>
          </p:cNvSpPr>
          <p:nvPr>
            <p:ph type="body" sz="quarter" idx="15"/>
          </p:nvPr>
        </p:nvSpPr>
        <p:spPr>
          <a:xfrm>
            <a:off x="6101812" y="2648486"/>
            <a:ext cx="1713599" cy="1108800"/>
          </a:xfr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30" name="Text Placeholder 26">
            <a:extLst>
              <a:ext uri="{FF2B5EF4-FFF2-40B4-BE49-F238E27FC236}">
                <a16:creationId xmlns:a16="http://schemas.microsoft.com/office/drawing/2014/main" id="{C074B4FC-009B-47F9-A785-7C0FDE0B90EB}"/>
              </a:ext>
            </a:extLst>
          </p:cNvPr>
          <p:cNvSpPr>
            <a:spLocks noGrp="1"/>
          </p:cNvSpPr>
          <p:nvPr>
            <p:ph type="body" sz="quarter" idx="16"/>
          </p:nvPr>
        </p:nvSpPr>
        <p:spPr>
          <a:xfrm>
            <a:off x="3393747" y="2892932"/>
            <a:ext cx="2064047" cy="1173600"/>
          </a:xfrm>
          <a:prstGeom prst="ellipse">
            <a:avLst/>
          </a:prstGeom>
          <a:solidFill>
            <a:schemeClr val="bg1"/>
          </a:solidFill>
          <a:ln w="28575">
            <a:solidFill>
              <a:schemeClr val="tx2"/>
            </a:solidFill>
          </a:ln>
        </p:spPr>
        <p:txBody>
          <a:bodyP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33" name="Text Placeholder 26">
            <a:extLst>
              <a:ext uri="{FF2B5EF4-FFF2-40B4-BE49-F238E27FC236}">
                <a16:creationId xmlns:a16="http://schemas.microsoft.com/office/drawing/2014/main" id="{4ADB8F8D-C5D2-43D9-95F6-8953E23439F5}"/>
              </a:ext>
            </a:extLst>
          </p:cNvPr>
          <p:cNvSpPr>
            <a:spLocks noGrp="1"/>
          </p:cNvSpPr>
          <p:nvPr>
            <p:ph type="body" sz="quarter" idx="18"/>
          </p:nvPr>
        </p:nvSpPr>
        <p:spPr>
          <a:xfrm>
            <a:off x="2459285" y="5006403"/>
            <a:ext cx="2064047" cy="1292824"/>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3" name="Text Placeholder 2">
            <a:extLst>
              <a:ext uri="{FF2B5EF4-FFF2-40B4-BE49-F238E27FC236}">
                <a16:creationId xmlns:a16="http://schemas.microsoft.com/office/drawing/2014/main" id="{2FE22C82-1322-47F0-8433-07036B1A318E}"/>
              </a:ext>
            </a:extLst>
          </p:cNvPr>
          <p:cNvSpPr>
            <a:spLocks noGrp="1"/>
          </p:cNvSpPr>
          <p:nvPr>
            <p:ph type="body" sz="quarter" idx="19" hasCustomPrompt="1"/>
          </p:nvPr>
        </p:nvSpPr>
        <p:spPr>
          <a:xfrm>
            <a:off x="5508301" y="5062265"/>
            <a:ext cx="1487488" cy="1181100"/>
          </a:xfrm>
          <a:solidFill>
            <a:schemeClr val="bg1"/>
          </a:solidFill>
          <a:ln w="28575">
            <a:solidFill>
              <a:schemeClr val="tx2"/>
            </a:solidFill>
          </a:ln>
        </p:spPr>
        <p:txBody>
          <a:bodyPr anchor="ctr">
            <a:normAutofit/>
          </a:bodyPr>
          <a:lstStyle>
            <a:lvl1pPr marL="0" indent="0" algn="ctr">
              <a:buNone/>
              <a:defRPr sz="1600"/>
            </a:lvl1pPr>
          </a:lstStyle>
          <a:p>
            <a:pPr lvl="0"/>
            <a:r>
              <a:rPr lang="en-US"/>
              <a:t>Vote!</a:t>
            </a:r>
          </a:p>
        </p:txBody>
      </p:sp>
      <p:pic>
        <p:nvPicPr>
          <p:cNvPr id="15" name="Picture 14">
            <a:extLst>
              <a:ext uri="{FF2B5EF4-FFF2-40B4-BE49-F238E27FC236}">
                <a16:creationId xmlns:a16="http://schemas.microsoft.com/office/drawing/2014/main" id="{36A6997C-D971-4035-B1E0-C3AFCF4B9EF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391405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mon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7237562" cy="457199"/>
          </a:xfrm>
        </p:spPr>
        <p:txBody>
          <a:bodyPr>
            <a:noAutofit/>
          </a:bodyPr>
          <a:lstStyle>
            <a:lvl1pPr algn="l">
              <a:defRPr sz="2800" b="1">
                <a:latin typeface="+mn-lt"/>
              </a:defRPr>
            </a:lvl1pPr>
          </a:lstStyle>
          <a:p>
            <a:r>
              <a:rPr lang="en-US"/>
              <a:t>Commonly used boxes</a:t>
            </a:r>
          </a:p>
        </p:txBody>
      </p:sp>
      <p:sp>
        <p:nvSpPr>
          <p:cNvPr id="5" name="Text Placeholder 4">
            <a:extLst>
              <a:ext uri="{FF2B5EF4-FFF2-40B4-BE49-F238E27FC236}">
                <a16:creationId xmlns:a16="http://schemas.microsoft.com/office/drawing/2014/main" id="{0D5172E2-B8C0-4B53-8CD7-E38E5A07A91D}"/>
              </a:ext>
            </a:extLst>
          </p:cNvPr>
          <p:cNvSpPr>
            <a:spLocks noGrp="1"/>
          </p:cNvSpPr>
          <p:nvPr>
            <p:ph type="body" sz="quarter" idx="13" hasCustomPrompt="1"/>
          </p:nvPr>
        </p:nvSpPr>
        <p:spPr>
          <a:xfrm>
            <a:off x="780879" y="3832016"/>
            <a:ext cx="3789946" cy="2146261"/>
          </a:xfrm>
          <a:prstGeom prst="cloud">
            <a:avLst/>
          </a:prstGeom>
          <a:solidFill>
            <a:schemeClr val="accent5"/>
          </a:solidFill>
          <a:ln w="28575">
            <a:solidFill>
              <a:schemeClr val="tx2"/>
            </a:solidFill>
          </a:ln>
        </p:spPr>
        <p:txBody>
          <a:bodyPr anchor="ctr">
            <a:normAutofit/>
          </a:bodyPr>
          <a:lstStyle>
            <a:lvl1pPr marL="0" indent="0" algn="ctr">
              <a:buNone/>
              <a:defRPr sz="1600" b="1"/>
            </a:lvl1pPr>
            <a:lvl2pPr marL="457200" indent="0" algn="ctr">
              <a:buNone/>
              <a:defRPr sz="1600"/>
            </a:lvl2pPr>
          </a:lstStyle>
          <a:p>
            <a:pPr lvl="0"/>
            <a:r>
              <a:rPr lang="en-US"/>
              <a:t>Activity Title (X mins)</a:t>
            </a:r>
          </a:p>
          <a:p>
            <a:pPr lvl="1"/>
            <a:r>
              <a:rPr lang="en-US"/>
              <a:t>Activity information</a:t>
            </a:r>
          </a:p>
        </p:txBody>
      </p:sp>
      <p:sp>
        <p:nvSpPr>
          <p:cNvPr id="8" name="Text Placeholder 7">
            <a:extLst>
              <a:ext uri="{FF2B5EF4-FFF2-40B4-BE49-F238E27FC236}">
                <a16:creationId xmlns:a16="http://schemas.microsoft.com/office/drawing/2014/main" id="{E7843B41-02CF-4B64-BCD9-B9CC93735139}"/>
              </a:ext>
            </a:extLst>
          </p:cNvPr>
          <p:cNvSpPr>
            <a:spLocks noGrp="1"/>
          </p:cNvSpPr>
          <p:nvPr>
            <p:ph type="body" sz="quarter" idx="14" hasCustomPrompt="1"/>
          </p:nvPr>
        </p:nvSpPr>
        <p:spPr>
          <a:xfrm>
            <a:off x="1137921" y="2371512"/>
            <a:ext cx="2994025" cy="940234"/>
          </a:xfrm>
          <a:prstGeom prst="roundRect">
            <a:avLst/>
          </a:prstGeom>
          <a:solidFill>
            <a:schemeClr val="accent1"/>
          </a:solidFill>
          <a:ln w="28575">
            <a:solidFill>
              <a:schemeClr val="accent2"/>
            </a:solidFill>
          </a:ln>
        </p:spPr>
        <p:txBody>
          <a:bodyPr anchor="ctr">
            <a:normAutofit/>
          </a:bodyPr>
          <a:lstStyle>
            <a:lvl1pPr marL="0" indent="0" algn="ctr">
              <a:buNone/>
              <a:defRPr sz="1600"/>
            </a:lvl1pPr>
          </a:lstStyle>
          <a:p>
            <a:pPr lvl="0"/>
            <a:r>
              <a:rPr lang="en-US"/>
              <a:t>Information box</a:t>
            </a:r>
          </a:p>
        </p:txBody>
      </p:sp>
      <p:sp>
        <p:nvSpPr>
          <p:cNvPr id="12" name="Text Placeholder 7">
            <a:extLst>
              <a:ext uri="{FF2B5EF4-FFF2-40B4-BE49-F238E27FC236}">
                <a16:creationId xmlns:a16="http://schemas.microsoft.com/office/drawing/2014/main" id="{88D644EF-BAA6-4E05-AE1F-70DBA267BF45}"/>
              </a:ext>
            </a:extLst>
          </p:cNvPr>
          <p:cNvSpPr>
            <a:spLocks noGrp="1"/>
          </p:cNvSpPr>
          <p:nvPr>
            <p:ph type="body" sz="quarter" idx="16" hasCustomPrompt="1"/>
          </p:nvPr>
        </p:nvSpPr>
        <p:spPr>
          <a:xfrm>
            <a:off x="5180231" y="2914097"/>
            <a:ext cx="2994025" cy="940234"/>
          </a:xfrm>
          <a:prstGeom prst="roundRect">
            <a:avLst/>
          </a:prstGeom>
          <a:solidFill>
            <a:schemeClr val="accent3"/>
          </a:solidFill>
          <a:ln w="28575">
            <a:solidFill>
              <a:schemeClr val="tx1"/>
            </a:solidFill>
          </a:ln>
        </p:spPr>
        <p:txBody>
          <a:bodyPr anchor="ctr">
            <a:normAutofit/>
          </a:bodyPr>
          <a:lstStyle>
            <a:lvl1pPr marL="0" indent="0" algn="ctr">
              <a:buNone/>
              <a:defRPr sz="1600" b="1"/>
            </a:lvl1pPr>
          </a:lstStyle>
          <a:p>
            <a:pPr lvl="0"/>
            <a:r>
              <a:rPr lang="en-US"/>
              <a:t>SEND/Definition Box:</a:t>
            </a:r>
          </a:p>
        </p:txBody>
      </p:sp>
      <p:sp>
        <p:nvSpPr>
          <p:cNvPr id="10" name="Text Placeholder 7">
            <a:extLst>
              <a:ext uri="{FF2B5EF4-FFF2-40B4-BE49-F238E27FC236}">
                <a16:creationId xmlns:a16="http://schemas.microsoft.com/office/drawing/2014/main" id="{77269F30-4ADC-40DA-AD25-97F31391CC29}"/>
              </a:ext>
            </a:extLst>
          </p:cNvPr>
          <p:cNvSpPr>
            <a:spLocks noGrp="1"/>
          </p:cNvSpPr>
          <p:nvPr>
            <p:ph type="body" sz="quarter" idx="18" hasCustomPrompt="1"/>
          </p:nvPr>
        </p:nvSpPr>
        <p:spPr>
          <a:xfrm>
            <a:off x="5180230" y="4037677"/>
            <a:ext cx="2994025" cy="940234"/>
          </a:xfrm>
          <a:prstGeom prst="roundRect">
            <a:avLst/>
          </a:prstGeom>
          <a:solidFill>
            <a:schemeClr val="bg1">
              <a:lumMod val="95000"/>
            </a:schemeClr>
          </a:solidFill>
          <a:ln w="28575">
            <a:solidFill>
              <a:schemeClr val="tx1"/>
            </a:solidFill>
          </a:ln>
        </p:spPr>
        <p:txBody>
          <a:bodyPr anchor="ctr">
            <a:normAutofit/>
          </a:bodyPr>
          <a:lstStyle>
            <a:lvl1pPr marL="0" indent="0" algn="ctr">
              <a:buNone/>
              <a:defRPr sz="1600" b="1"/>
            </a:lvl1pPr>
          </a:lstStyle>
          <a:p>
            <a:pPr lvl="0"/>
            <a:r>
              <a:rPr lang="en-US"/>
              <a:t>Teachers note</a:t>
            </a:r>
          </a:p>
        </p:txBody>
      </p:sp>
      <p:sp>
        <p:nvSpPr>
          <p:cNvPr id="9" name="Text Placeholder 7">
            <a:extLst>
              <a:ext uri="{FF2B5EF4-FFF2-40B4-BE49-F238E27FC236}">
                <a16:creationId xmlns:a16="http://schemas.microsoft.com/office/drawing/2014/main" id="{3F182A14-3F1D-476C-86EF-54A1A5D78CEF}"/>
              </a:ext>
            </a:extLst>
          </p:cNvPr>
          <p:cNvSpPr>
            <a:spLocks noGrp="1"/>
          </p:cNvSpPr>
          <p:nvPr>
            <p:ph type="body" sz="quarter" idx="19" hasCustomPrompt="1"/>
          </p:nvPr>
        </p:nvSpPr>
        <p:spPr>
          <a:xfrm>
            <a:off x="1136742" y="1247932"/>
            <a:ext cx="2994025" cy="940234"/>
          </a:xfrm>
          <a:prstGeom prst="roundRect">
            <a:avLst/>
          </a:prstGeom>
          <a:solidFill>
            <a:schemeClr val="bg2"/>
          </a:solidFill>
          <a:ln w="28575">
            <a:solidFill>
              <a:schemeClr val="tx2"/>
            </a:solidFill>
          </a:ln>
        </p:spPr>
        <p:txBody>
          <a:bodyPr anchor="ctr">
            <a:normAutofit/>
          </a:bodyPr>
          <a:lstStyle>
            <a:lvl1pPr marL="0" indent="0" algn="ctr">
              <a:buNone/>
              <a:defRPr sz="1600">
                <a:solidFill>
                  <a:schemeClr val="tx1"/>
                </a:solidFill>
              </a:defRPr>
            </a:lvl1pPr>
          </a:lstStyle>
          <a:p>
            <a:pPr lvl="0"/>
            <a:r>
              <a:rPr lang="en-US"/>
              <a:t>Information box</a:t>
            </a:r>
          </a:p>
        </p:txBody>
      </p:sp>
      <p:sp>
        <p:nvSpPr>
          <p:cNvPr id="7" name="Text Placeholder 6">
            <a:extLst>
              <a:ext uri="{FF2B5EF4-FFF2-40B4-BE49-F238E27FC236}">
                <a16:creationId xmlns:a16="http://schemas.microsoft.com/office/drawing/2014/main" id="{545BC85D-E8AA-4F9D-B69B-46A19BEFAC90}"/>
              </a:ext>
            </a:extLst>
          </p:cNvPr>
          <p:cNvSpPr>
            <a:spLocks noGrp="1"/>
          </p:cNvSpPr>
          <p:nvPr>
            <p:ph type="body" sz="quarter" idx="20" hasCustomPrompt="1"/>
          </p:nvPr>
        </p:nvSpPr>
        <p:spPr>
          <a:xfrm>
            <a:off x="5180230" y="1790517"/>
            <a:ext cx="2995200" cy="940234"/>
          </a:xfrm>
          <a:prstGeom prst="roundRect">
            <a:avLst/>
          </a:prstGeom>
          <a:solidFill>
            <a:schemeClr val="tx2"/>
          </a:solidFill>
          <a:ln w="28575">
            <a:solidFill>
              <a:schemeClr val="bg2"/>
            </a:solidFill>
          </a:ln>
        </p:spPr>
        <p:txBody>
          <a:bodyPr anchor="ctr"/>
          <a:lstStyle>
            <a:lvl1pPr algn="ctr">
              <a:defRPr sz="1600" b="1">
                <a:solidFill>
                  <a:schemeClr val="bg1"/>
                </a:solidFill>
              </a:defRPr>
            </a:lvl1pPr>
            <a:lvl2pPr algn="ctr">
              <a:defRPr sz="1600">
                <a:solidFill>
                  <a:schemeClr val="bg1"/>
                </a:solidFill>
              </a:defRPr>
            </a:lvl2pPr>
          </a:lstStyle>
          <a:p>
            <a:pPr lvl="0"/>
            <a:r>
              <a:rPr lang="en-US"/>
              <a:t>Challenge:</a:t>
            </a:r>
          </a:p>
          <a:p>
            <a:pPr lvl="1"/>
            <a:r>
              <a:rPr lang="en-US"/>
              <a:t>Information</a:t>
            </a:r>
          </a:p>
        </p:txBody>
      </p:sp>
      <p:pic>
        <p:nvPicPr>
          <p:cNvPr id="14" name="Picture 13">
            <a:extLst>
              <a:ext uri="{FF2B5EF4-FFF2-40B4-BE49-F238E27FC236}">
                <a16:creationId xmlns:a16="http://schemas.microsoft.com/office/drawing/2014/main" id="{5EC2DD7D-13A1-4654-9AF7-342A85C83E1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Tree>
    <p:extLst>
      <p:ext uri="{BB962C8B-B14F-4D97-AF65-F5344CB8AC3E}">
        <p14:creationId xmlns:p14="http://schemas.microsoft.com/office/powerpoint/2010/main" val="138095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Summary">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412751" y="2140961"/>
            <a:ext cx="4176713" cy="4003736"/>
          </a:xfrm>
          <a:ln>
            <a:solidFill>
              <a:schemeClr val="tx1"/>
            </a:solidFill>
          </a:ln>
        </p:spPr>
        <p:txBody>
          <a:bodyPr>
            <a:normAutofit/>
          </a:bodyPr>
          <a:lstStyle>
            <a:lvl1pPr marL="285750" indent="-285750">
              <a:buClr>
                <a:schemeClr val="tx2"/>
              </a:buClr>
              <a:buFont typeface="Arial" panose="020B0604020202020204" pitchFamily="34" charset="0"/>
              <a:buChar char="•"/>
              <a:defRPr sz="16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sp>
        <p:nvSpPr>
          <p:cNvPr id="10" name="Title 1">
            <a:extLst>
              <a:ext uri="{FF2B5EF4-FFF2-40B4-BE49-F238E27FC236}">
                <a16:creationId xmlns:a16="http://schemas.microsoft.com/office/drawing/2014/main" id="{E94FC0DA-1F7A-4A4F-96DF-822CA2457C43}"/>
              </a:ext>
            </a:extLst>
          </p:cNvPr>
          <p:cNvSpPr>
            <a:spLocks noGrp="1"/>
          </p:cNvSpPr>
          <p:nvPr>
            <p:ph type="title" hasCustomPrompt="1"/>
          </p:nvPr>
        </p:nvSpPr>
        <p:spPr>
          <a:xfrm>
            <a:off x="1413428" y="274639"/>
            <a:ext cx="6350924" cy="1199413"/>
          </a:xfrm>
        </p:spPr>
        <p:txBody>
          <a:bodyPr>
            <a:normAutofit/>
          </a:bodyPr>
          <a:lstStyle>
            <a:lvl1pPr algn="ctr">
              <a:defRPr lang="en-US" sz="2800" b="1" kern="1200" dirty="0">
                <a:solidFill>
                  <a:schemeClr val="tx1"/>
                </a:solidFill>
                <a:latin typeface="+mn-lt"/>
                <a:ea typeface="+mj-ea"/>
                <a:cs typeface="+mj-cs"/>
              </a:defRPr>
            </a:lvl1pPr>
          </a:lstStyle>
          <a:p>
            <a:r>
              <a:rPr lang="en-GB"/>
              <a:t>Copy the Vote Topic Question Here</a:t>
            </a:r>
            <a:endParaRPr lang="en-US"/>
          </a:p>
        </p:txBody>
      </p:sp>
      <p:sp>
        <p:nvSpPr>
          <p:cNvPr id="11" name="Rectangle 10">
            <a:extLst>
              <a:ext uri="{FF2B5EF4-FFF2-40B4-BE49-F238E27FC236}">
                <a16:creationId xmlns:a16="http://schemas.microsoft.com/office/drawing/2014/main" id="{F8C349FA-FA0A-47CF-B375-590C3935656D}"/>
              </a:ext>
            </a:extLst>
          </p:cNvPr>
          <p:cNvSpPr/>
          <p:nvPr/>
        </p:nvSpPr>
        <p:spPr>
          <a:xfrm>
            <a:off x="412544" y="1708914"/>
            <a:ext cx="4176347" cy="432047"/>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a:ea typeface="Lato" panose="020F0502020204030203" pitchFamily="34" charset="0"/>
                <a:cs typeface="Century Gothic"/>
              </a:rPr>
              <a:t>Yes</a:t>
            </a:r>
            <a:endParaRPr lang="en-GB" sz="1800" b="1">
              <a:solidFill>
                <a:schemeClr val="tx1"/>
              </a:solidFill>
              <a:latin typeface="Century Gothic"/>
              <a:ea typeface="Lato" panose="020F0502020204030203" pitchFamily="34" charset="0"/>
              <a:cs typeface="Century Gothic"/>
            </a:endParaRPr>
          </a:p>
        </p:txBody>
      </p:sp>
      <p:sp>
        <p:nvSpPr>
          <p:cNvPr id="12" name="Rectangle 11">
            <a:extLst>
              <a:ext uri="{FF2B5EF4-FFF2-40B4-BE49-F238E27FC236}">
                <a16:creationId xmlns:a16="http://schemas.microsoft.com/office/drawing/2014/main" id="{F4681413-D22E-44B1-B3BB-C8FC00A935E9}"/>
              </a:ext>
            </a:extLst>
          </p:cNvPr>
          <p:cNvSpPr/>
          <p:nvPr/>
        </p:nvSpPr>
        <p:spPr>
          <a:xfrm>
            <a:off x="4588890" y="1708914"/>
            <a:ext cx="4142566" cy="43204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a:ea typeface="Lato" panose="020F0502020204030203" pitchFamily="34" charset="0"/>
                <a:cs typeface="Century Gothic"/>
              </a:rPr>
              <a:t>No</a:t>
            </a:r>
            <a:endParaRPr lang="en-GB" sz="1800" b="1">
              <a:solidFill>
                <a:schemeClr val="tx1"/>
              </a:solidFill>
              <a:latin typeface="Century Gothic"/>
              <a:ea typeface="Lato" panose="020F0502020204030203" pitchFamily="34" charset="0"/>
              <a:cs typeface="Century Gothic"/>
            </a:endParaRPr>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89463" y="2135646"/>
            <a:ext cx="4141787" cy="4003736"/>
          </a:xfrm>
          <a:ln>
            <a:solidFill>
              <a:schemeClr val="tx1"/>
            </a:solidFill>
          </a:ln>
        </p:spPr>
        <p:txBody>
          <a:bodyPr>
            <a:normAutofit/>
          </a:bodyPr>
          <a:lstStyle>
            <a:lvl1pPr marL="285750" indent="-285750">
              <a:buClr>
                <a:schemeClr val="accent2"/>
              </a:buClr>
              <a:buFont typeface="Arial" panose="020B0604020202020204" pitchFamily="34" charset="0"/>
              <a:buChar char="•"/>
              <a:defRPr sz="1600"/>
            </a:lvl1pPr>
            <a:lvl2pPr marL="457200" indent="0">
              <a:buNone/>
              <a:defRPr/>
            </a:lvl2pPr>
          </a:lstStyle>
          <a:p>
            <a:pPr lvl="0"/>
            <a:r>
              <a:rPr lang="en-US"/>
              <a:t>These boxes should </a:t>
            </a:r>
            <a:r>
              <a:rPr lang="en-US" err="1"/>
              <a:t>summarise</a:t>
            </a:r>
            <a:r>
              <a:rPr lang="en-US"/>
              <a:t> the main arguments for each side of the question. </a:t>
            </a:r>
          </a:p>
          <a:p>
            <a:pPr lvl="0"/>
            <a:r>
              <a:rPr lang="en-US"/>
              <a:t>The bullet points should be the same </a:t>
            </a:r>
            <a:r>
              <a:rPr lang="en-US" err="1"/>
              <a:t>colour</a:t>
            </a:r>
            <a:r>
              <a:rPr lang="en-US"/>
              <a:t> as the above box.</a:t>
            </a:r>
          </a:p>
        </p:txBody>
      </p:sp>
      <p:pic>
        <p:nvPicPr>
          <p:cNvPr id="17" name="Picture 16">
            <a:extLst>
              <a:ext uri="{FF2B5EF4-FFF2-40B4-BE49-F238E27FC236}">
                <a16:creationId xmlns:a16="http://schemas.microsoft.com/office/drawing/2014/main" id="{80F29C03-D938-433F-A1E7-4F12140050D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pic>
        <p:nvPicPr>
          <p:cNvPr id="19" name="Picture 18">
            <a:extLst>
              <a:ext uri="{FF2B5EF4-FFF2-40B4-BE49-F238E27FC236}">
                <a16:creationId xmlns:a16="http://schemas.microsoft.com/office/drawing/2014/main" id="{A8E46BB5-0739-4F12-916E-AFEBF7481C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8420" y="4815984"/>
            <a:ext cx="925606" cy="1832996"/>
          </a:xfrm>
          <a:prstGeom prst="rect">
            <a:avLst/>
          </a:prstGeom>
        </p:spPr>
      </p:pic>
    </p:spTree>
    <p:extLst>
      <p:ext uri="{BB962C8B-B14F-4D97-AF65-F5344CB8AC3E}">
        <p14:creationId xmlns:p14="http://schemas.microsoft.com/office/powerpoint/2010/main" val="44956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areer Launchpa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1DEF6-C112-4BCD-8EF8-ADB6CE45252E}"/>
              </a:ext>
            </a:extLst>
          </p:cNvPr>
          <p:cNvSpPr/>
          <p:nvPr/>
        </p:nvSpPr>
        <p:spPr>
          <a:xfrm>
            <a:off x="128070" y="3420376"/>
            <a:ext cx="8878297" cy="3259377"/>
          </a:xfrm>
          <a:prstGeom prst="rect">
            <a:avLst/>
          </a:prstGeom>
          <a:solidFill>
            <a:srgbClr val="EF3340">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1F833950-833C-475A-A691-4FE801C34794}"/>
              </a:ext>
            </a:extLst>
          </p:cNvPr>
          <p:cNvSpPr>
            <a:spLocks noGrp="1"/>
          </p:cNvSpPr>
          <p:nvPr>
            <p:ph type="body" sz="quarter" idx="20" hasCustomPrompt="1"/>
          </p:nvPr>
        </p:nvSpPr>
        <p:spPr>
          <a:xfrm>
            <a:off x="4172875" y="3730469"/>
            <a:ext cx="4278975" cy="2671763"/>
          </a:xfrm>
          <a:prstGeom prst="roundRect">
            <a:avLst/>
          </a:prstGeom>
          <a:solidFill>
            <a:schemeClr val="bg2"/>
          </a:solidFill>
          <a:ln w="28575">
            <a:solidFill>
              <a:schemeClr val="tx2"/>
            </a:solidFill>
          </a:ln>
        </p:spPr>
        <p:txBody>
          <a:bodyPr anchor="ctr">
            <a:normAutofit/>
          </a:bodyPr>
          <a:lstStyle>
            <a:lvl1pPr marL="0" indent="0" algn="ctr">
              <a:buNone/>
              <a:defRPr sz="1600" b="0"/>
            </a:lvl1pPr>
          </a:lstStyle>
          <a:p>
            <a:pPr lvl="0"/>
            <a:r>
              <a:rPr lang="en-GB"/>
              <a:t>Career spotlight: This is .... He is a .., which means ... </a:t>
            </a:r>
          </a:p>
          <a:p>
            <a:pPr lvl="0"/>
            <a:endParaRPr lang="en-GB"/>
          </a:p>
          <a:p>
            <a:pPr lvl="0"/>
            <a:r>
              <a:rPr lang="en-GB"/>
              <a:t>Click him to hear about how he got into a career in ...</a:t>
            </a:r>
          </a:p>
        </p:txBody>
      </p:sp>
      <p:sp>
        <p:nvSpPr>
          <p:cNvPr id="8" name="Rectangle 7">
            <a:extLst>
              <a:ext uri="{FF2B5EF4-FFF2-40B4-BE49-F238E27FC236}">
                <a16:creationId xmlns:a16="http://schemas.microsoft.com/office/drawing/2014/main" id="{8450BE83-20A5-4AD5-9347-F6ED54151A4F}"/>
              </a:ext>
            </a:extLst>
          </p:cNvPr>
          <p:cNvSpPr/>
          <p:nvPr/>
        </p:nvSpPr>
        <p:spPr>
          <a:xfrm>
            <a:off x="119757" y="178249"/>
            <a:ext cx="8877984" cy="3240360"/>
          </a:xfrm>
          <a:prstGeom prst="rect">
            <a:avLst/>
          </a:prstGeom>
          <a:solidFill>
            <a:srgbClr val="80A0F2">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itle 1">
            <a:extLst>
              <a:ext uri="{FF2B5EF4-FFF2-40B4-BE49-F238E27FC236}">
                <a16:creationId xmlns:a16="http://schemas.microsoft.com/office/drawing/2014/main" id="{43C77992-C979-4C00-A915-6251B7797C66}"/>
              </a:ext>
            </a:extLst>
          </p:cNvPr>
          <p:cNvSpPr>
            <a:spLocks noGrp="1"/>
          </p:cNvSpPr>
          <p:nvPr>
            <p:ph type="title" hasCustomPrompt="1"/>
          </p:nvPr>
        </p:nvSpPr>
        <p:spPr>
          <a:xfrm>
            <a:off x="323528" y="274641"/>
            <a:ext cx="3849545" cy="520349"/>
          </a:xfrm>
        </p:spPr>
        <p:txBody>
          <a:bodyPr/>
          <a:lstStyle>
            <a:lvl1pPr marL="0" marR="0" indent="0" algn="l" rtl="0">
              <a:spcBef>
                <a:spcPts val="0"/>
              </a:spcBef>
              <a:buSzPct val="25000"/>
              <a:buNone/>
              <a:defRPr/>
            </a:lvl1p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panose="020F0502020204030203" pitchFamily="34" charset="0"/>
                <a:cs typeface="Lato" panose="020F0502020204030203" pitchFamily="34" charset="0"/>
                <a:sym typeface="Lato"/>
              </a:rPr>
              <a:t>Career Launchpad!</a:t>
            </a:r>
          </a:p>
        </p:txBody>
      </p:sp>
      <p:sp>
        <p:nvSpPr>
          <p:cNvPr id="26" name="Picture Placeholder 25">
            <a:extLst>
              <a:ext uri="{FF2B5EF4-FFF2-40B4-BE49-F238E27FC236}">
                <a16:creationId xmlns:a16="http://schemas.microsoft.com/office/drawing/2014/main" id="{B202AE5B-4974-447F-8ABF-D12E9A89C089}"/>
              </a:ext>
            </a:extLst>
          </p:cNvPr>
          <p:cNvSpPr>
            <a:spLocks noGrp="1"/>
          </p:cNvSpPr>
          <p:nvPr>
            <p:ph type="pic" sz="quarter" idx="15" hasCustomPrompt="1"/>
          </p:nvPr>
        </p:nvSpPr>
        <p:spPr>
          <a:xfrm>
            <a:off x="5373688" y="846138"/>
            <a:ext cx="3078162" cy="2443876"/>
          </a:xfrm>
        </p:spPr>
        <p:txBody>
          <a:bodyPr anchor="ctr">
            <a:normAutofit/>
          </a:bodyPr>
          <a:lstStyle>
            <a:lvl1pPr marL="0" indent="0">
              <a:buNone/>
              <a:defRPr sz="1600"/>
            </a:lvl1pPr>
          </a:lstStyle>
          <a:p>
            <a:r>
              <a:rPr lang="en-GB"/>
              <a:t>An image relating to the information on the left.</a:t>
            </a:r>
          </a:p>
        </p:txBody>
      </p:sp>
      <p:sp>
        <p:nvSpPr>
          <p:cNvPr id="28" name="Picture Placeholder 27">
            <a:extLst>
              <a:ext uri="{FF2B5EF4-FFF2-40B4-BE49-F238E27FC236}">
                <a16:creationId xmlns:a16="http://schemas.microsoft.com/office/drawing/2014/main" id="{90ACCFD2-7943-4AEF-88F0-D1F867DF1B6F}"/>
              </a:ext>
            </a:extLst>
          </p:cNvPr>
          <p:cNvSpPr>
            <a:spLocks noGrp="1"/>
          </p:cNvSpPr>
          <p:nvPr>
            <p:ph type="pic" sz="quarter" idx="16" hasCustomPrompt="1"/>
          </p:nvPr>
        </p:nvSpPr>
        <p:spPr>
          <a:xfrm>
            <a:off x="569914" y="3745793"/>
            <a:ext cx="2960687" cy="2672470"/>
          </a:xfrm>
        </p:spPr>
        <p:txBody>
          <a:bodyPr anchor="ctr">
            <a:normAutofit/>
          </a:bodyPr>
          <a:lstStyle>
            <a:lvl1pPr marL="0" indent="0">
              <a:buNone/>
              <a:defRPr sz="1600"/>
            </a:lvl1pPr>
          </a:lstStyle>
          <a:p>
            <a:r>
              <a:rPr lang="en-GB"/>
              <a:t>A screenshot of the video used in Career Spotlight</a:t>
            </a:r>
          </a:p>
        </p:txBody>
      </p:sp>
      <p:sp>
        <p:nvSpPr>
          <p:cNvPr id="30" name="Text Placeholder 29">
            <a:extLst>
              <a:ext uri="{FF2B5EF4-FFF2-40B4-BE49-F238E27FC236}">
                <a16:creationId xmlns:a16="http://schemas.microsoft.com/office/drawing/2014/main" id="{E4081CE7-9680-41C6-8AA6-ACAF4C6CC7F7}"/>
              </a:ext>
            </a:extLst>
          </p:cNvPr>
          <p:cNvSpPr>
            <a:spLocks noGrp="1"/>
          </p:cNvSpPr>
          <p:nvPr>
            <p:ph type="body" sz="quarter" idx="17" hasCustomPrompt="1"/>
          </p:nvPr>
        </p:nvSpPr>
        <p:spPr>
          <a:xfrm>
            <a:off x="311610" y="824725"/>
            <a:ext cx="3861265" cy="373844"/>
          </a:xfrm>
          <a:prstGeom prst="roundRect">
            <a:avLst/>
          </a:prstGeom>
          <a:solidFill>
            <a:schemeClr val="accent1"/>
          </a:solidFill>
          <a:ln w="28575">
            <a:solidFill>
              <a:schemeClr val="accent2"/>
            </a:solidFill>
          </a:ln>
        </p:spPr>
        <p:txBody>
          <a:bodyPr>
            <a:normAutofit/>
          </a:bodyPr>
          <a:lstStyle>
            <a:lvl1pPr marL="0" indent="0">
              <a:buNone/>
              <a:defRPr sz="1600"/>
            </a:lvl1pPr>
          </a:lstStyle>
          <a:p>
            <a:pPr lvl="0"/>
            <a:r>
              <a:rPr lang="en-US"/>
              <a:t>Learn about…</a:t>
            </a:r>
          </a:p>
        </p:txBody>
      </p:sp>
      <p:sp>
        <p:nvSpPr>
          <p:cNvPr id="3" name="Text Placeholder 2">
            <a:extLst>
              <a:ext uri="{FF2B5EF4-FFF2-40B4-BE49-F238E27FC236}">
                <a16:creationId xmlns:a16="http://schemas.microsoft.com/office/drawing/2014/main" id="{69F77652-284D-459B-921E-278C7A439EDB}"/>
              </a:ext>
            </a:extLst>
          </p:cNvPr>
          <p:cNvSpPr>
            <a:spLocks noGrp="1"/>
          </p:cNvSpPr>
          <p:nvPr>
            <p:ph type="body" sz="quarter" idx="18" hasCustomPrompt="1"/>
          </p:nvPr>
        </p:nvSpPr>
        <p:spPr>
          <a:xfrm>
            <a:off x="103131" y="6626489"/>
            <a:ext cx="2427287" cy="194845"/>
          </a:xfrm>
        </p:spPr>
        <p:txBody>
          <a:bodyPr>
            <a:noAutofit/>
          </a:bodyPr>
          <a:lstStyle>
            <a:lvl1pPr marL="0" indent="0">
              <a:buNone/>
              <a:defRPr sz="900"/>
            </a:lvl1pPr>
          </a:lstStyle>
          <a:p>
            <a:pPr lvl="0"/>
            <a:r>
              <a:rPr lang="en-US"/>
              <a:t>Place hyperlink to </a:t>
            </a:r>
            <a:r>
              <a:rPr lang="en-US" err="1"/>
              <a:t>SafeShare</a:t>
            </a:r>
            <a:r>
              <a:rPr lang="en-US"/>
              <a:t> video here</a:t>
            </a:r>
            <a:endParaRPr lang="en-GB"/>
          </a:p>
        </p:txBody>
      </p:sp>
      <p:sp>
        <p:nvSpPr>
          <p:cNvPr id="5" name="Text Placeholder 4">
            <a:extLst>
              <a:ext uri="{FF2B5EF4-FFF2-40B4-BE49-F238E27FC236}">
                <a16:creationId xmlns:a16="http://schemas.microsoft.com/office/drawing/2014/main" id="{4F36DFA2-68E5-4B17-8F90-38FBDAC80A12}"/>
              </a:ext>
            </a:extLst>
          </p:cNvPr>
          <p:cNvSpPr>
            <a:spLocks noGrp="1"/>
          </p:cNvSpPr>
          <p:nvPr>
            <p:ph type="body" sz="quarter" idx="19" hasCustomPrompt="1"/>
          </p:nvPr>
        </p:nvSpPr>
        <p:spPr>
          <a:xfrm>
            <a:off x="311610" y="1276255"/>
            <a:ext cx="4699229" cy="2013046"/>
          </a:xfrm>
          <a:prstGeom prst="roundRect">
            <a:avLst/>
          </a:prstGeom>
          <a:solidFill>
            <a:schemeClr val="accent1"/>
          </a:solidFill>
          <a:ln w="28575">
            <a:solidFill>
              <a:schemeClr val="accent2"/>
            </a:solidFill>
          </a:ln>
        </p:spPr>
        <p:txBody>
          <a:bodyPr anchor="ctr"/>
          <a:lstStyle>
            <a:lvl1pPr marL="0" indent="0" algn="ctr">
              <a:buNone/>
              <a:defRPr sz="1600"/>
            </a:lvl1pPr>
          </a:lstStyle>
          <a:p>
            <a:pPr lvl="0"/>
            <a:r>
              <a:rPr lang="en-US"/>
              <a:t>Further information about the topic.</a:t>
            </a:r>
          </a:p>
        </p:txBody>
      </p:sp>
    </p:spTree>
    <p:extLst>
      <p:ext uri="{BB962C8B-B14F-4D97-AF65-F5344CB8AC3E}">
        <p14:creationId xmlns:p14="http://schemas.microsoft.com/office/powerpoint/2010/main" val="27495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B52A438F-2695-440D-854D-0CC3F37C78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2020" y="2081054"/>
            <a:ext cx="1319960" cy="2613944"/>
          </a:xfrm>
          <a:prstGeom prst="rect">
            <a:avLst/>
          </a:prstGeom>
        </p:spPr>
      </p:pic>
      <p:sp>
        <p:nvSpPr>
          <p:cNvPr id="17" name="Shape 246">
            <a:extLst>
              <a:ext uri="{FF2B5EF4-FFF2-40B4-BE49-F238E27FC236}">
                <a16:creationId xmlns:a16="http://schemas.microsoft.com/office/drawing/2014/main" id="{8AFFC216-EEEB-467D-8388-03354B848E3A}"/>
              </a:ext>
            </a:extLst>
          </p:cNvPr>
          <p:cNvSpPr txBox="1">
            <a:spLocks/>
          </p:cNvSpPr>
          <p:nvPr/>
        </p:nvSpPr>
        <p:spPr>
          <a:xfrm>
            <a:off x="2517061" y="4910632"/>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a:ea typeface="Lato" panose="020F0502020204030203" pitchFamily="34" charset="0"/>
                <a:cs typeface="Lato" panose="020F0502020204030203" pitchFamily="34" charset="0"/>
                <a:sym typeface="Calibri"/>
              </a:rPr>
              <a:t>To have your voice heard!</a:t>
            </a:r>
          </a:p>
        </p:txBody>
      </p:sp>
      <p:pic>
        <p:nvPicPr>
          <p:cNvPr id="21" name="Picture 20">
            <a:extLst>
              <a:ext uri="{FF2B5EF4-FFF2-40B4-BE49-F238E27FC236}">
                <a16:creationId xmlns:a16="http://schemas.microsoft.com/office/drawing/2014/main" id="{57C681F7-8021-46FE-BF20-494C76A5D9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720">
            <a:off x="6735042" y="494148"/>
            <a:ext cx="499626" cy="595324"/>
          </a:xfrm>
          <a:prstGeom prst="rect">
            <a:avLst/>
          </a:prstGeom>
        </p:spPr>
      </p:pic>
      <p:pic>
        <p:nvPicPr>
          <p:cNvPr id="22" name="Picture 21">
            <a:extLst>
              <a:ext uri="{FF2B5EF4-FFF2-40B4-BE49-F238E27FC236}">
                <a16:creationId xmlns:a16="http://schemas.microsoft.com/office/drawing/2014/main" id="{065A866F-2833-4390-B33F-EC2AE32C86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1492" y="1053397"/>
            <a:ext cx="993753" cy="956220"/>
          </a:xfrm>
          <a:prstGeom prst="rect">
            <a:avLst/>
          </a:prstGeom>
        </p:spPr>
      </p:pic>
      <p:pic>
        <p:nvPicPr>
          <p:cNvPr id="23" name="Picture 22">
            <a:extLst>
              <a:ext uri="{FF2B5EF4-FFF2-40B4-BE49-F238E27FC236}">
                <a16:creationId xmlns:a16="http://schemas.microsoft.com/office/drawing/2014/main" id="{07CC0623-67D0-4915-81A6-24FED169EC7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75430" y="232022"/>
            <a:ext cx="764986" cy="823832"/>
          </a:xfrm>
          <a:prstGeom prst="rect">
            <a:avLst/>
          </a:prstGeom>
        </p:spPr>
      </p:pic>
      <p:sp>
        <p:nvSpPr>
          <p:cNvPr id="2" name="TextBox 1">
            <a:extLst>
              <a:ext uri="{FF2B5EF4-FFF2-40B4-BE49-F238E27FC236}">
                <a16:creationId xmlns:a16="http://schemas.microsoft.com/office/drawing/2014/main" id="{55D89BCA-8D45-46A4-9D50-7C9779FEBA2A}"/>
              </a:ext>
            </a:extLst>
          </p:cNvPr>
          <p:cNvSpPr txBox="1"/>
          <p:nvPr/>
        </p:nvSpPr>
        <p:spPr>
          <a:xfrm>
            <a:off x="1295635" y="572758"/>
            <a:ext cx="6552728" cy="1292662"/>
          </a:xfrm>
          <a:prstGeom prst="rect">
            <a:avLst/>
          </a:prstGeom>
          <a:noFill/>
        </p:spPr>
        <p:txBody>
          <a:bodyPr wrap="square" rtlCol="0">
            <a:spAutoFit/>
          </a:bodyPr>
          <a:lstStyle/>
          <a:p>
            <a:pPr algn="ctr"/>
            <a:r>
              <a:rPr lang="en-GB" sz="2600" b="1" i="0" u="none" strike="noStrike" kern="1200" cap="none">
                <a:solidFill>
                  <a:schemeClr val="tx1"/>
                </a:solidFill>
                <a:latin typeface="+mn-lt"/>
                <a:ea typeface="Lato" panose="020F0502020204030203" pitchFamily="34" charset="0"/>
                <a:cs typeface="Lato" panose="020F0502020204030203" pitchFamily="34" charset="0"/>
                <a:sym typeface="Calibri"/>
              </a:rPr>
              <a:t>Vote Now on…</a:t>
            </a:r>
            <a:r>
              <a:rPr lang="en-GB" sz="2600" kern="1200">
                <a:solidFill>
                  <a:schemeClr val="tx1"/>
                </a:solidFill>
                <a:latin typeface="+mn-lt"/>
                <a:ea typeface="Lato" panose="020F0502020204030203" pitchFamily="34" charset="0"/>
                <a:cs typeface="Lato" panose="020F0502020204030203" pitchFamily="34" charset="0"/>
                <a:sym typeface="Calibri"/>
              </a:rPr>
              <a:t/>
            </a:r>
            <a:br>
              <a:rPr lang="en-GB" sz="2600" kern="1200">
                <a:solidFill>
                  <a:schemeClr val="tx1"/>
                </a:solidFill>
                <a:latin typeface="+mn-lt"/>
                <a:ea typeface="Lato" panose="020F0502020204030203" pitchFamily="34" charset="0"/>
                <a:cs typeface="Lato" panose="020F0502020204030203" pitchFamily="34" charset="0"/>
                <a:sym typeface="Calibri"/>
              </a:rPr>
            </a:br>
            <a:r>
              <a:rPr lang="en-GB" sz="2600" b="1" i="0" u="none" strike="noStrike" kern="1200" cap="none">
                <a:solidFill>
                  <a:schemeClr val="tx1"/>
                </a:solidFill>
                <a:latin typeface="+mn-lt"/>
                <a:ea typeface="Lato" panose="020F0502020204030203" pitchFamily="34" charset="0"/>
                <a:cs typeface="Lato" panose="020F0502020204030203" pitchFamily="34" charset="0"/>
                <a:sym typeface="Calibri"/>
              </a:rPr>
              <a:t/>
            </a:r>
            <a:br>
              <a:rPr lang="en-GB" sz="2600" b="1" i="0" u="none" strike="noStrike" kern="1200" cap="none">
                <a:solidFill>
                  <a:schemeClr val="tx1"/>
                </a:solidFill>
                <a:latin typeface="+mn-lt"/>
                <a:ea typeface="Lato" panose="020F0502020204030203" pitchFamily="34" charset="0"/>
                <a:cs typeface="Lato" panose="020F0502020204030203" pitchFamily="34" charset="0"/>
                <a:sym typeface="Calibri"/>
              </a:rPr>
            </a:br>
            <a:r>
              <a:rPr lang="en-GB" sz="2600" b="1" i="0" u="sng" strike="noStrike" kern="1200" cap="none">
                <a:solidFill>
                  <a:schemeClr val="tx1"/>
                </a:solidFill>
                <a:latin typeface="+mn-lt"/>
                <a:ea typeface="Lato" panose="020F0502020204030203" pitchFamily="34" charset="0"/>
                <a:cs typeface="Lato" panose="020F0502020204030203" pitchFamily="34" charset="0"/>
                <a:sym typeface="Calibri"/>
              </a:rPr>
              <a:t>www.votesforschools.com</a:t>
            </a:r>
            <a:r>
              <a:rPr lang="en-GB" sz="2600" b="1" i="0" u="none" strike="noStrike" kern="1200" cap="none">
                <a:solidFill>
                  <a:schemeClr val="tx1"/>
                </a:solidFill>
                <a:latin typeface="+mn-lt"/>
                <a:ea typeface="Lato" panose="020F0502020204030203" pitchFamily="34" charset="0"/>
                <a:cs typeface="Lato" panose="020F0502020204030203" pitchFamily="34" charset="0"/>
                <a:sym typeface="Calibri"/>
              </a:rPr>
              <a:t> </a:t>
            </a:r>
            <a:endParaRPr lang="en-GB" sz="2600"/>
          </a:p>
        </p:txBody>
      </p:sp>
    </p:spTree>
    <p:extLst>
      <p:ext uri="{BB962C8B-B14F-4D97-AF65-F5344CB8AC3E}">
        <p14:creationId xmlns:p14="http://schemas.microsoft.com/office/powerpoint/2010/main" val="10513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5707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p:txBody>
      </p:sp>
      <p:sp>
        <p:nvSpPr>
          <p:cNvPr id="7" name="Rectangle 6">
            <a:extLst>
              <a:ext uri="{FF2B5EF4-FFF2-40B4-BE49-F238E27FC236}">
                <a16:creationId xmlns:a16="http://schemas.microsoft.com/office/drawing/2014/main" id="{12EF9BC2-2E13-49C2-B669-0421AF03A110}"/>
              </a:ext>
            </a:extLst>
          </p:cNvPr>
          <p:cNvSpPr/>
          <p:nvPr/>
        </p:nvSpPr>
        <p:spPr>
          <a:xfrm>
            <a:off x="107505" y="116632"/>
            <a:ext cx="8928992" cy="6624736"/>
          </a:xfrm>
          <a:prstGeom prst="rect">
            <a:avLst/>
          </a:prstGeom>
          <a:noFill/>
          <a:ln w="127000">
            <a:solidFill>
              <a:srgbClr val="6088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4082200447"/>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457200" rtl="0" eaLnBrk="1" latinLnBrk="0" hangingPunct="1">
        <a:spcBef>
          <a:spcPct val="0"/>
        </a:spcBef>
        <a:buNone/>
        <a:defRPr sz="2800" b="1" kern="1200">
          <a:solidFill>
            <a:schemeClr val="tx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5707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p:txBody>
      </p:sp>
      <p:sp>
        <p:nvSpPr>
          <p:cNvPr id="7" name="Rectangle 6">
            <a:extLst>
              <a:ext uri="{FF2B5EF4-FFF2-40B4-BE49-F238E27FC236}">
                <a16:creationId xmlns:a16="http://schemas.microsoft.com/office/drawing/2014/main" id="{12EF9BC2-2E13-49C2-B669-0421AF03A110}"/>
              </a:ext>
            </a:extLst>
          </p:cNvPr>
          <p:cNvSpPr/>
          <p:nvPr/>
        </p:nvSpPr>
        <p:spPr>
          <a:xfrm>
            <a:off x="107505" y="116632"/>
            <a:ext cx="8928992" cy="6624736"/>
          </a:xfrm>
          <a:prstGeom prst="rect">
            <a:avLst/>
          </a:prstGeom>
          <a:noFill/>
          <a:ln w="127000">
            <a:solidFill>
              <a:srgbClr val="94E7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139824405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33" r:id="rId12"/>
    <p:sldLayoutId id="2147483734" r:id="rId13"/>
    <p:sldLayoutId id="2147483735" r:id="rId14"/>
    <p:sldLayoutId id="2147483736" r:id="rId15"/>
    <p:sldLayoutId id="2147483737" r:id="rId16"/>
  </p:sldLayoutIdLst>
  <p:txStyles>
    <p:titleStyle>
      <a:lvl1pPr algn="l" defTabSz="457200" rtl="0" eaLnBrk="1" latinLnBrk="0" hangingPunct="1">
        <a:spcBef>
          <a:spcPct val="0"/>
        </a:spcBef>
        <a:buNone/>
        <a:defRPr sz="2800" b="1" kern="1200">
          <a:solidFill>
            <a:schemeClr val="tx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F3487-8743-4C77-A1B2-0621FF240CD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A3CC10-1739-430D-A082-E111F12110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hape 245">
            <a:extLst>
              <a:ext uri="{FF2B5EF4-FFF2-40B4-BE49-F238E27FC236}">
                <a16:creationId xmlns:a16="http://schemas.microsoft.com/office/drawing/2014/main" id="{840FB3E4-D973-4D31-AF8D-366D26239F93}"/>
              </a:ext>
            </a:extLst>
          </p:cNvPr>
          <p:cNvSpPr/>
          <p:nvPr/>
        </p:nvSpPr>
        <p:spPr>
          <a:xfrm>
            <a:off x="107504" y="116631"/>
            <a:ext cx="8928992" cy="6624735"/>
          </a:xfrm>
          <a:prstGeom prst="rect">
            <a:avLst/>
          </a:prstGeom>
          <a:noFill/>
          <a:ln w="127000" cap="flat" cmpd="sng">
            <a:solidFill>
              <a:srgbClr val="30AFA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 name="Shape 102">
            <a:extLst>
              <a:ext uri="{FF2B5EF4-FFF2-40B4-BE49-F238E27FC236}">
                <a16:creationId xmlns:a16="http://schemas.microsoft.com/office/drawing/2014/main" id="{69514252-8BF6-43C7-9357-BE7816333A97}"/>
              </a:ext>
            </a:extLst>
          </p:cNvPr>
          <p:cNvSpPr txBox="1"/>
          <p:nvPr/>
        </p:nvSpPr>
        <p:spPr>
          <a:xfrm>
            <a:off x="7334943" y="6593964"/>
            <a:ext cx="1701551" cy="288032"/>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r>
              <a:rPr lang="en-GB" sz="1100" b="0" u="none">
                <a:solidFill>
                  <a:srgbClr val="2D2D2D"/>
                </a:solidFill>
                <a:latin typeface="Century Gothic" panose="020B0502020202020204" pitchFamily="34" charset="0"/>
                <a:ea typeface="Lato"/>
                <a:cs typeface="Lato"/>
                <a:sym typeface="Lato"/>
              </a:rPr>
              <a:t> </a:t>
            </a:r>
            <a:r>
              <a:rPr lang="en-GB" sz="1000" b="0" u="none">
                <a:solidFill>
                  <a:srgbClr val="2D2D2D"/>
                </a:solidFill>
                <a:latin typeface="Century Gothic" panose="020B0502020202020204" pitchFamily="34" charset="0"/>
                <a:ea typeface="Lato"/>
                <a:cs typeface="Lato"/>
                <a:sym typeface="Lato"/>
              </a:rPr>
              <a:t>©VotesforPrisons2020</a:t>
            </a:r>
          </a:p>
        </p:txBody>
      </p:sp>
    </p:spTree>
    <p:extLst>
      <p:ext uri="{BB962C8B-B14F-4D97-AF65-F5344CB8AC3E}">
        <p14:creationId xmlns:p14="http://schemas.microsoft.com/office/powerpoint/2010/main" val="3977917780"/>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F3487-8743-4C77-A1B2-0621FF240CD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A3CC10-1739-430D-A082-E111F12110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hape 245">
            <a:extLst>
              <a:ext uri="{FF2B5EF4-FFF2-40B4-BE49-F238E27FC236}">
                <a16:creationId xmlns:a16="http://schemas.microsoft.com/office/drawing/2014/main" id="{840FB3E4-D973-4D31-AF8D-366D26239F93}"/>
              </a:ext>
            </a:extLst>
          </p:cNvPr>
          <p:cNvSpPr/>
          <p:nvPr/>
        </p:nvSpPr>
        <p:spPr>
          <a:xfrm>
            <a:off x="107504" y="116631"/>
            <a:ext cx="8928992" cy="6624735"/>
          </a:xfrm>
          <a:prstGeom prst="rect">
            <a:avLst/>
          </a:prstGeom>
          <a:noFill/>
          <a:ln w="127000" cap="flat" cmpd="sng">
            <a:solidFill>
              <a:srgbClr val="30AFA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 name="Shape 102">
            <a:extLst>
              <a:ext uri="{FF2B5EF4-FFF2-40B4-BE49-F238E27FC236}">
                <a16:creationId xmlns:a16="http://schemas.microsoft.com/office/drawing/2014/main" id="{69514252-8BF6-43C7-9357-BE7816333A97}"/>
              </a:ext>
            </a:extLst>
          </p:cNvPr>
          <p:cNvSpPr txBox="1"/>
          <p:nvPr/>
        </p:nvSpPr>
        <p:spPr>
          <a:xfrm>
            <a:off x="7334943" y="6593964"/>
            <a:ext cx="1701551" cy="288032"/>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r>
              <a:rPr lang="en-GB" sz="1100" b="0" u="none">
                <a:solidFill>
                  <a:srgbClr val="2D2D2D"/>
                </a:solidFill>
                <a:latin typeface="Century Gothic" panose="020B0502020202020204" pitchFamily="34" charset="0"/>
                <a:ea typeface="Lato"/>
                <a:cs typeface="Lato"/>
                <a:sym typeface="Lato"/>
              </a:rPr>
              <a:t> </a:t>
            </a:r>
            <a:r>
              <a:rPr lang="en-GB" sz="1000" b="0" u="none">
                <a:solidFill>
                  <a:srgbClr val="2D2D2D"/>
                </a:solidFill>
                <a:latin typeface="Century Gothic" panose="020B0502020202020204" pitchFamily="34" charset="0"/>
                <a:ea typeface="Lato"/>
                <a:cs typeface="Lato"/>
                <a:sym typeface="Lato"/>
              </a:rPr>
              <a:t>©VotesforColleges2020</a:t>
            </a:r>
          </a:p>
        </p:txBody>
      </p:sp>
    </p:spTree>
    <p:extLst>
      <p:ext uri="{BB962C8B-B14F-4D97-AF65-F5344CB8AC3E}">
        <p14:creationId xmlns:p14="http://schemas.microsoft.com/office/powerpoint/2010/main" val="1759557528"/>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6.svg"/><Relationship Id="rId5" Type="http://schemas.openxmlformats.org/officeDocument/2006/relationships/image" Target="../media/image23.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57.jpeg"/><Relationship Id="rId5" Type="http://schemas.openxmlformats.org/officeDocument/2006/relationships/image" Target="../media/image48.png"/><Relationship Id="rId10" Type="http://schemas.openxmlformats.org/officeDocument/2006/relationships/image" Target="../media/image56.jpe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59.png"/><Relationship Id="rId5" Type="http://schemas.openxmlformats.org/officeDocument/2006/relationships/image" Target="../media/image48.png"/><Relationship Id="rId10" Type="http://schemas.openxmlformats.org/officeDocument/2006/relationships/image" Target="../media/image58.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61.png"/><Relationship Id="rId5" Type="http://schemas.openxmlformats.org/officeDocument/2006/relationships/image" Target="../media/image48.pn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50.png"/><Relationship Id="rId12" Type="http://schemas.openxmlformats.org/officeDocument/2006/relationships/image" Target="../media/image59.png"/><Relationship Id="rId17" Type="http://schemas.openxmlformats.org/officeDocument/2006/relationships/image" Target="../media/image61.png"/><Relationship Id="rId2" Type="http://schemas.openxmlformats.org/officeDocument/2006/relationships/notesSlide" Target="../notesSlides/notesSlide13.xml"/><Relationship Id="rId16" Type="http://schemas.openxmlformats.org/officeDocument/2006/relationships/image" Target="../media/image57.jpeg"/><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www.youtube.com/watch?v=AI8ox2bX_rQ"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hyperlink" Target="https://safeshare.tv/x/AI8ox2bX_rQ" TargetMode="Externa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hyperlink" Target="https://www.surveymonkey.co.uk/r/vfs-secondary-new-normal" TargetMode="Externa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hyperlink" Target="https://www.surveymonkey.co.uk/r/vfs-secondary-new-normal"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63.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65.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66.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67.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55.jpe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files.slack.com/files-pri/T17G4CXPU-FEBQYG2CT/image_from_ios.jpg">
            <a:extLst>
              <a:ext uri="{FF2B5EF4-FFF2-40B4-BE49-F238E27FC236}">
                <a16:creationId xmlns:a16="http://schemas.microsoft.com/office/drawing/2014/main" id="{81D5ED76-98CC-48C1-BB71-F3A60A17814A}"/>
              </a:ext>
            </a:extLst>
          </p:cNvPr>
          <p:cNvSpPr>
            <a:spLocks noChangeAspect="1" noChangeArrowheads="1"/>
          </p:cNvSpPr>
          <p:nvPr/>
        </p:nvSpPr>
        <p:spPr bwMode="auto">
          <a:xfrm>
            <a:off x="4419600" y="29760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picture containing clock&#10;&#10;Description automatically generated">
            <a:extLst>
              <a:ext uri="{FF2B5EF4-FFF2-40B4-BE49-F238E27FC236}">
                <a16:creationId xmlns:a16="http://schemas.microsoft.com/office/drawing/2014/main" id="{3C267141-5613-4246-B08D-6A2530998FD6}"/>
              </a:ext>
            </a:extLst>
          </p:cNvPr>
          <p:cNvPicPr>
            <a:picLocks noChangeAspect="1"/>
          </p:cNvPicPr>
          <p:nvPr/>
        </p:nvPicPr>
        <p:blipFill>
          <a:blip r:embed="rId3"/>
          <a:stretch>
            <a:fillRect/>
          </a:stretch>
        </p:blipFill>
        <p:spPr>
          <a:xfrm>
            <a:off x="190500" y="5147728"/>
            <a:ext cx="5040000" cy="1547333"/>
          </a:xfrm>
          <a:prstGeom prst="rect">
            <a:avLst/>
          </a:prstGeom>
        </p:spPr>
      </p:pic>
      <p:sp>
        <p:nvSpPr>
          <p:cNvPr id="8" name="Rectangle 7">
            <a:extLst>
              <a:ext uri="{FF2B5EF4-FFF2-40B4-BE49-F238E27FC236}">
                <a16:creationId xmlns:a16="http://schemas.microsoft.com/office/drawing/2014/main" id="{4D2AD7CA-364B-4605-A7C4-B18F390F7E66}"/>
              </a:ext>
            </a:extLst>
          </p:cNvPr>
          <p:cNvSpPr/>
          <p:nvPr/>
        </p:nvSpPr>
        <p:spPr>
          <a:xfrm>
            <a:off x="462040" y="2365347"/>
            <a:ext cx="991376" cy="1244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F248BF9-F430-4957-B426-C10B3C7C6648}"/>
              </a:ext>
            </a:extLst>
          </p:cNvPr>
          <p:cNvSpPr/>
          <p:nvPr/>
        </p:nvSpPr>
        <p:spPr>
          <a:xfrm>
            <a:off x="1376413" y="3292383"/>
            <a:ext cx="209760" cy="5328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78DD461-3240-41EF-B839-39983AF2C4E0}"/>
              </a:ext>
            </a:extLst>
          </p:cNvPr>
          <p:cNvSpPr/>
          <p:nvPr/>
        </p:nvSpPr>
        <p:spPr>
          <a:xfrm rot="2097780" flipH="1">
            <a:off x="1328225" y="2308928"/>
            <a:ext cx="326380" cy="6709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CB55A10-216E-4DB0-B241-C50432483031}"/>
              </a:ext>
            </a:extLst>
          </p:cNvPr>
          <p:cNvPicPr>
            <a:picLocks noChangeAspect="1"/>
          </p:cNvPicPr>
          <p:nvPr/>
        </p:nvPicPr>
        <p:blipFill>
          <a:blip r:embed="rId4"/>
          <a:stretch>
            <a:fillRect/>
          </a:stretch>
        </p:blipFill>
        <p:spPr>
          <a:xfrm>
            <a:off x="448731" y="2334203"/>
            <a:ext cx="8078599" cy="1561975"/>
          </a:xfrm>
          <a:prstGeom prst="rect">
            <a:avLst/>
          </a:prstGeom>
        </p:spPr>
      </p:pic>
      <p:sp>
        <p:nvSpPr>
          <p:cNvPr id="11" name="Rectangle: Rounded Corners 10">
            <a:extLst>
              <a:ext uri="{FF2B5EF4-FFF2-40B4-BE49-F238E27FC236}">
                <a16:creationId xmlns:a16="http://schemas.microsoft.com/office/drawing/2014/main" id="{FCAEF454-E6EB-4BDE-B621-64D48C7709BA}"/>
              </a:ext>
            </a:extLst>
          </p:cNvPr>
          <p:cNvSpPr/>
          <p:nvPr/>
        </p:nvSpPr>
        <p:spPr>
          <a:xfrm>
            <a:off x="5383658" y="4942068"/>
            <a:ext cx="3350279" cy="1561473"/>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Learning at home? </a:t>
            </a:r>
          </a:p>
          <a:p>
            <a:pPr algn="ctr"/>
            <a:r>
              <a:rPr lang="en-GB" sz="1300" dirty="0"/>
              <a:t>This lesson works best in “Full Screen” mode – click the icon at the bottom right of your screen or use the “F5” key to start from the beginning. Use the space bar, mouse or arrow keys to click through! </a:t>
            </a:r>
          </a:p>
        </p:txBody>
      </p:sp>
      <p:pic>
        <p:nvPicPr>
          <p:cNvPr id="14" name="Graphic 13" descr="Projector screen">
            <a:extLst>
              <a:ext uri="{FF2B5EF4-FFF2-40B4-BE49-F238E27FC236}">
                <a16:creationId xmlns:a16="http://schemas.microsoft.com/office/drawing/2014/main" id="{9431C519-796D-42B2-877C-2098C0378AC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7335" y="4129579"/>
            <a:ext cx="914400" cy="914400"/>
          </a:xfrm>
          <a:prstGeom prst="rect">
            <a:avLst/>
          </a:prstGeom>
        </p:spPr>
      </p:pic>
      <p:sp>
        <p:nvSpPr>
          <p:cNvPr id="15" name="TextBox 14">
            <a:extLst>
              <a:ext uri="{FF2B5EF4-FFF2-40B4-BE49-F238E27FC236}">
                <a16:creationId xmlns:a16="http://schemas.microsoft.com/office/drawing/2014/main" id="{2348F73A-7EA1-4B2C-BFC9-0128559F106D}"/>
              </a:ext>
            </a:extLst>
          </p:cNvPr>
          <p:cNvSpPr txBox="1"/>
          <p:nvPr/>
        </p:nvSpPr>
        <p:spPr>
          <a:xfrm>
            <a:off x="8183959" y="4059766"/>
            <a:ext cx="989704" cy="784830"/>
          </a:xfrm>
          <a:prstGeom prst="rect">
            <a:avLst/>
          </a:prstGeom>
          <a:noFill/>
        </p:spPr>
        <p:txBody>
          <a:bodyPr wrap="square" rtlCol="0" anchor="ctr">
            <a:spAutoFit/>
          </a:bodyPr>
          <a:lstStyle/>
          <a:p>
            <a:r>
              <a:rPr lang="en-GB" sz="4500" dirty="0"/>
              <a:t>–</a:t>
            </a:r>
            <a:r>
              <a:rPr lang="en-GB" dirty="0"/>
              <a:t> </a:t>
            </a:r>
          </a:p>
        </p:txBody>
      </p:sp>
      <p:pic>
        <p:nvPicPr>
          <p:cNvPr id="2" name="Picture 1"/>
          <p:cNvPicPr>
            <a:picLocks noChangeAspect="1"/>
          </p:cNvPicPr>
          <p:nvPr/>
        </p:nvPicPr>
        <p:blipFill>
          <a:blip r:embed="rId7"/>
          <a:stretch>
            <a:fillRect/>
          </a:stretch>
        </p:blipFill>
        <p:spPr>
          <a:xfrm>
            <a:off x="6251024" y="253631"/>
            <a:ext cx="2458294" cy="2458294"/>
          </a:xfrm>
          <a:prstGeom prst="rect">
            <a:avLst/>
          </a:prstGeom>
        </p:spPr>
      </p:pic>
      <p:sp>
        <p:nvSpPr>
          <p:cNvPr id="16" name="Rectangle: Rounded Corners 12">
            <a:extLst>
              <a:ext uri="{FF2B5EF4-FFF2-40B4-BE49-F238E27FC236}">
                <a16:creationId xmlns:a16="http://schemas.microsoft.com/office/drawing/2014/main" id="{7E870F19-20A7-4DD9-BEDB-82A5018F16F9}"/>
              </a:ext>
            </a:extLst>
          </p:cNvPr>
          <p:cNvSpPr/>
          <p:nvPr/>
        </p:nvSpPr>
        <p:spPr>
          <a:xfrm>
            <a:off x="2017500" y="3770963"/>
            <a:ext cx="4941059" cy="864917"/>
          </a:xfrm>
          <a:prstGeom prst="roundRect">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rPr>
              <a:t>Email Mrs </a:t>
            </a:r>
            <a:r>
              <a:rPr lang="en-GB" sz="1600" b="1" dirty="0" err="1" smtClean="0">
                <a:solidFill>
                  <a:schemeClr val="tx1"/>
                </a:solidFill>
              </a:rPr>
              <a:t>Rowlinson</a:t>
            </a:r>
            <a:r>
              <a:rPr lang="en-GB" sz="1600" b="1" dirty="0" smtClean="0">
                <a:solidFill>
                  <a:schemeClr val="tx1"/>
                </a:solidFill>
              </a:rPr>
              <a:t> with any completed work-</a:t>
            </a:r>
          </a:p>
          <a:p>
            <a:pPr algn="ctr"/>
            <a:r>
              <a:rPr lang="en-GB" sz="1600" dirty="0" smtClean="0">
                <a:solidFill>
                  <a:schemeClr val="tx1"/>
                </a:solidFill>
              </a:rPr>
              <a:t>j.rowlinson@poolhayes.attrust.org.uk</a:t>
            </a:r>
            <a:endParaRPr lang="en-GB" sz="1600" dirty="0">
              <a:solidFill>
                <a:schemeClr val="tx1"/>
              </a:solidFill>
            </a:endParaRPr>
          </a:p>
        </p:txBody>
      </p:sp>
    </p:spTree>
    <p:extLst>
      <p:ext uri="{BB962C8B-B14F-4D97-AF65-F5344CB8AC3E}">
        <p14:creationId xmlns:p14="http://schemas.microsoft.com/office/powerpoint/2010/main" val="671158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35357" y="259562"/>
            <a:ext cx="781953" cy="842104"/>
          </a:xfrm>
          <a:prstGeom prst="rect">
            <a:avLst/>
          </a:prstGeom>
        </p:spPr>
      </p:pic>
      <p:sp>
        <p:nvSpPr>
          <p:cNvPr id="2" name="AutoShape 2">
            <a:extLst>
              <a:ext uri="{FF2B5EF4-FFF2-40B4-BE49-F238E27FC236}">
                <a16:creationId xmlns:a16="http://schemas.microsoft.com/office/drawing/2014/main" id="{DFE98184-99F7-4AD9-9A24-CF59344D5E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Rounded Corners 17">
            <a:extLst>
              <a:ext uri="{FF2B5EF4-FFF2-40B4-BE49-F238E27FC236}">
                <a16:creationId xmlns:a16="http://schemas.microsoft.com/office/drawing/2014/main" id="{200FB760-DEDD-4437-BC83-22A56B329101}"/>
              </a:ext>
            </a:extLst>
          </p:cNvPr>
          <p:cNvSpPr/>
          <p:nvPr/>
        </p:nvSpPr>
        <p:spPr>
          <a:xfrm>
            <a:off x="317216" y="5859425"/>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9" name="Rectangle: Rounded Corners 18">
            <a:extLst>
              <a:ext uri="{FF2B5EF4-FFF2-40B4-BE49-F238E27FC236}">
                <a16:creationId xmlns:a16="http://schemas.microsoft.com/office/drawing/2014/main" id="{55D3AF16-4132-4D87-A679-AC229C7B4691}"/>
              </a:ext>
            </a:extLst>
          </p:cNvPr>
          <p:cNvSpPr/>
          <p:nvPr/>
        </p:nvSpPr>
        <p:spPr>
          <a:xfrm>
            <a:off x="2053589" y="5859425"/>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20" name="Rectangle: Rounded Corners 19">
            <a:extLst>
              <a:ext uri="{FF2B5EF4-FFF2-40B4-BE49-F238E27FC236}">
                <a16:creationId xmlns:a16="http://schemas.microsoft.com/office/drawing/2014/main" id="{ED2B65BC-23BF-41FA-8E95-AD834A5EA01C}"/>
              </a:ext>
            </a:extLst>
          </p:cNvPr>
          <p:cNvSpPr/>
          <p:nvPr/>
        </p:nvSpPr>
        <p:spPr>
          <a:xfrm>
            <a:off x="3789962" y="5859425"/>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22" name="Rectangle: Rounded Corners 21">
            <a:extLst>
              <a:ext uri="{FF2B5EF4-FFF2-40B4-BE49-F238E27FC236}">
                <a16:creationId xmlns:a16="http://schemas.microsoft.com/office/drawing/2014/main" id="{8F51CE8D-2223-433B-A718-D17A13C3F5E9}"/>
              </a:ext>
            </a:extLst>
          </p:cNvPr>
          <p:cNvSpPr/>
          <p:nvPr/>
        </p:nvSpPr>
        <p:spPr>
          <a:xfrm>
            <a:off x="5526335" y="5859425"/>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23" name="Rectangle: Rounded Corners 22">
            <a:extLst>
              <a:ext uri="{FF2B5EF4-FFF2-40B4-BE49-F238E27FC236}">
                <a16:creationId xmlns:a16="http://schemas.microsoft.com/office/drawing/2014/main" id="{BE754146-7C7E-42BF-93E9-5F514A37E0E2}"/>
              </a:ext>
            </a:extLst>
          </p:cNvPr>
          <p:cNvSpPr/>
          <p:nvPr/>
        </p:nvSpPr>
        <p:spPr>
          <a:xfrm>
            <a:off x="7262710" y="5859425"/>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17" name="Picture 16">
            <a:extLst>
              <a:ext uri="{FF2B5EF4-FFF2-40B4-BE49-F238E27FC236}">
                <a16:creationId xmlns:a16="http://schemas.microsoft.com/office/drawing/2014/main" id="{8B9CB0E2-0ABC-4BED-9ED6-E78D3271BA6F}"/>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30285" y="4792961"/>
            <a:ext cx="600001" cy="1080000"/>
          </a:xfrm>
          <a:prstGeom prst="roundRect">
            <a:avLst/>
          </a:prstGeom>
        </p:spPr>
      </p:pic>
      <p:pic>
        <p:nvPicPr>
          <p:cNvPr id="24" name="Picture 23">
            <a:extLst>
              <a:ext uri="{FF2B5EF4-FFF2-40B4-BE49-F238E27FC236}">
                <a16:creationId xmlns:a16="http://schemas.microsoft.com/office/drawing/2014/main" id="{38C4B7B1-4CD9-4BA3-97FF-C4A68FF2C7AD}"/>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22911" y="4792961"/>
            <a:ext cx="600001" cy="1080000"/>
          </a:xfrm>
          <a:prstGeom prst="roundRect">
            <a:avLst/>
          </a:prstGeom>
        </p:spPr>
      </p:pic>
      <p:pic>
        <p:nvPicPr>
          <p:cNvPr id="25" name="Picture 24">
            <a:extLst>
              <a:ext uri="{FF2B5EF4-FFF2-40B4-BE49-F238E27FC236}">
                <a16:creationId xmlns:a16="http://schemas.microsoft.com/office/drawing/2014/main" id="{2450E598-FBA2-4518-805A-C2E4861433AC}"/>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34921" y="4728309"/>
            <a:ext cx="703234" cy="1080000"/>
          </a:xfrm>
          <a:prstGeom prst="roundRect">
            <a:avLst/>
          </a:prstGeom>
        </p:spPr>
      </p:pic>
      <p:pic>
        <p:nvPicPr>
          <p:cNvPr id="26" name="Picture 25">
            <a:extLst>
              <a:ext uri="{FF2B5EF4-FFF2-40B4-BE49-F238E27FC236}">
                <a16:creationId xmlns:a16="http://schemas.microsoft.com/office/drawing/2014/main" id="{7AA5B1E4-FEE9-4EA1-85CE-52E0EF779F3D}"/>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28532" y="4765253"/>
            <a:ext cx="643267" cy="1080000"/>
          </a:xfrm>
          <a:prstGeom prst="roundRect">
            <a:avLst/>
          </a:prstGeom>
        </p:spPr>
      </p:pic>
      <p:pic>
        <p:nvPicPr>
          <p:cNvPr id="27" name="Picture 26">
            <a:extLst>
              <a:ext uri="{FF2B5EF4-FFF2-40B4-BE49-F238E27FC236}">
                <a16:creationId xmlns:a16="http://schemas.microsoft.com/office/drawing/2014/main" id="{FBAA1D52-410C-4878-ACD0-78FEBD3B975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85118" y="4792961"/>
            <a:ext cx="857348" cy="1080000"/>
          </a:xfrm>
          <a:prstGeom prst="roundRect">
            <a:avLst/>
          </a:prstGeom>
        </p:spPr>
      </p:pic>
      <p:pic>
        <p:nvPicPr>
          <p:cNvPr id="4" name="Picture 3" descr="A close up of a sign&#10;&#10;Description automatically generated">
            <a:extLst>
              <a:ext uri="{FF2B5EF4-FFF2-40B4-BE49-F238E27FC236}">
                <a16:creationId xmlns:a16="http://schemas.microsoft.com/office/drawing/2014/main" id="{8970B82F-22B5-424D-84F6-23846E029913}"/>
              </a:ext>
            </a:extLst>
          </p:cNvPr>
          <p:cNvPicPr>
            <a:picLocks noChangeAspect="1"/>
          </p:cNvPicPr>
          <p:nvPr/>
        </p:nvPicPr>
        <p:blipFill>
          <a:blip r:embed="rId5"/>
          <a:stretch>
            <a:fillRect/>
          </a:stretch>
        </p:blipFill>
        <p:spPr>
          <a:xfrm>
            <a:off x="1274117" y="5391241"/>
            <a:ext cx="720000" cy="720000"/>
          </a:xfrm>
          <a:prstGeom prst="ellipse">
            <a:avLst/>
          </a:prstGeom>
        </p:spPr>
      </p:pic>
      <p:pic>
        <p:nvPicPr>
          <p:cNvPr id="6" name="Picture 5" descr="A close up of a logo&#10;&#10;Description automatically generated">
            <a:extLst>
              <a:ext uri="{FF2B5EF4-FFF2-40B4-BE49-F238E27FC236}">
                <a16:creationId xmlns:a16="http://schemas.microsoft.com/office/drawing/2014/main" id="{C641B183-FF62-4DDA-ADB4-A5150F3A0226}"/>
              </a:ext>
            </a:extLst>
          </p:cNvPr>
          <p:cNvPicPr>
            <a:picLocks noChangeAspect="1"/>
          </p:cNvPicPr>
          <p:nvPr/>
        </p:nvPicPr>
        <p:blipFill>
          <a:blip r:embed="rId6"/>
          <a:stretch>
            <a:fillRect/>
          </a:stretch>
        </p:blipFill>
        <p:spPr>
          <a:xfrm>
            <a:off x="6466511" y="5391241"/>
            <a:ext cx="720000" cy="720000"/>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F8A6CF6-0E3D-424F-A700-C043041B4E2A}"/>
              </a:ext>
            </a:extLst>
          </p:cNvPr>
          <p:cNvPicPr>
            <a:picLocks noChangeAspect="1"/>
          </p:cNvPicPr>
          <p:nvPr/>
        </p:nvPicPr>
        <p:blipFill>
          <a:blip r:embed="rId7"/>
          <a:stretch>
            <a:fillRect/>
          </a:stretch>
        </p:blipFill>
        <p:spPr>
          <a:xfrm>
            <a:off x="3004915" y="5391241"/>
            <a:ext cx="720000" cy="720000"/>
          </a:xfrm>
          <a:prstGeom prst="ellipse">
            <a:avLst/>
          </a:prstGeom>
        </p:spPr>
      </p:pic>
      <p:pic>
        <p:nvPicPr>
          <p:cNvPr id="12" name="Picture 11" descr="A picture containing sign, stop, red&#10;&#10;Description automatically generated">
            <a:extLst>
              <a:ext uri="{FF2B5EF4-FFF2-40B4-BE49-F238E27FC236}">
                <a16:creationId xmlns:a16="http://schemas.microsoft.com/office/drawing/2014/main" id="{138F544B-0F6A-4350-99C1-D2DF09F0C2FC}"/>
              </a:ext>
            </a:extLst>
          </p:cNvPr>
          <p:cNvPicPr>
            <a:picLocks noChangeAspect="1"/>
          </p:cNvPicPr>
          <p:nvPr/>
        </p:nvPicPr>
        <p:blipFill>
          <a:blip r:embed="rId8"/>
          <a:stretch>
            <a:fillRect/>
          </a:stretch>
        </p:blipFill>
        <p:spPr>
          <a:xfrm>
            <a:off x="8197310" y="5390785"/>
            <a:ext cx="720000" cy="720000"/>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0DCE4DB-C736-477F-AFD5-5EC8DFA65E41}"/>
              </a:ext>
            </a:extLst>
          </p:cNvPr>
          <p:cNvPicPr>
            <a:picLocks noChangeAspect="1"/>
          </p:cNvPicPr>
          <p:nvPr/>
        </p:nvPicPr>
        <p:blipFill>
          <a:blip r:embed="rId9"/>
          <a:stretch>
            <a:fillRect/>
          </a:stretch>
        </p:blipFill>
        <p:spPr>
          <a:xfrm>
            <a:off x="4735713" y="5391241"/>
            <a:ext cx="720000" cy="720000"/>
          </a:xfrm>
          <a:prstGeom prst="ellipse">
            <a:avLst/>
          </a:prstGeom>
        </p:spPr>
      </p:pic>
      <p:sp>
        <p:nvSpPr>
          <p:cNvPr id="29" name="Rectangle: Rounded Corners 33">
            <a:extLst>
              <a:ext uri="{FF2B5EF4-FFF2-40B4-BE49-F238E27FC236}">
                <a16:creationId xmlns:a16="http://schemas.microsoft.com/office/drawing/2014/main" id="{72167618-A0D9-4468-B79A-A07AB2942680}"/>
              </a:ext>
            </a:extLst>
          </p:cNvPr>
          <p:cNvSpPr/>
          <p:nvPr/>
        </p:nvSpPr>
        <p:spPr>
          <a:xfrm>
            <a:off x="646798" y="1150139"/>
            <a:ext cx="3618085" cy="929197"/>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Everyone going back to school with social distancing measures in place.</a:t>
            </a:r>
          </a:p>
        </p:txBody>
      </p:sp>
      <p:sp>
        <p:nvSpPr>
          <p:cNvPr id="32" name="Rectangle: Rounded Corners 33">
            <a:extLst>
              <a:ext uri="{FF2B5EF4-FFF2-40B4-BE49-F238E27FC236}">
                <a16:creationId xmlns:a16="http://schemas.microsoft.com/office/drawing/2014/main" id="{88B0A5EB-CBAA-45E0-8D23-E81EA70F9E9C}"/>
              </a:ext>
            </a:extLst>
          </p:cNvPr>
          <p:cNvSpPr/>
          <p:nvPr/>
        </p:nvSpPr>
        <p:spPr>
          <a:xfrm>
            <a:off x="4500539" y="3447829"/>
            <a:ext cx="3618085" cy="967566"/>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Non-essential shops reopening and the long queues that it is creating.</a:t>
            </a:r>
          </a:p>
        </p:txBody>
      </p:sp>
      <p:pic>
        <p:nvPicPr>
          <p:cNvPr id="2050" name="Picture 2" descr="Primark shoppers shamed for queuing urge others to 'be kind ...">
            <a:extLst>
              <a:ext uri="{FF2B5EF4-FFF2-40B4-BE49-F238E27FC236}">
                <a16:creationId xmlns:a16="http://schemas.microsoft.com/office/drawing/2014/main" id="{6DC173C0-2A65-4445-A50F-E9952A4938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813" y="2306852"/>
            <a:ext cx="3618085" cy="2358000"/>
          </a:xfrm>
          <a:prstGeom prst="rect">
            <a:avLst/>
          </a:prstGeom>
          <a:noFill/>
          <a:extLst>
            <a:ext uri="{909E8E84-426E-40DD-AFC4-6F175D3DCCD1}">
              <a14:hiddenFill xmlns:a14="http://schemas.microsoft.com/office/drawing/2010/main">
                <a:solidFill>
                  <a:srgbClr val="FFFFFF"/>
                </a:solidFill>
              </a14:hiddenFill>
            </a:ext>
          </a:extLst>
        </p:spPr>
      </p:pic>
      <p:sp>
        <p:nvSpPr>
          <p:cNvPr id="30" name="Pentagon 20">
            <a:extLst>
              <a:ext uri="{FF2B5EF4-FFF2-40B4-BE49-F238E27FC236}">
                <a16:creationId xmlns:a16="http://schemas.microsoft.com/office/drawing/2014/main" id="{6C2EBB87-497D-41D5-A0B9-4A1D19AD4D57}"/>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3" name="Shape 114">
            <a:extLst>
              <a:ext uri="{FF2B5EF4-FFF2-40B4-BE49-F238E27FC236}">
                <a16:creationId xmlns:a16="http://schemas.microsoft.com/office/drawing/2014/main" id="{9AE7ADB2-E129-47C1-AA3D-239B313FA8CA}"/>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pic>
        <p:nvPicPr>
          <p:cNvPr id="34" name="Picture 6" descr="Reopening puts Germany's much-praised coronavirus response at risk ...">
            <a:extLst>
              <a:ext uri="{FF2B5EF4-FFF2-40B4-BE49-F238E27FC236}">
                <a16:creationId xmlns:a16="http://schemas.microsoft.com/office/drawing/2014/main" id="{A9493879-4967-45E9-A559-29CEC25936CF}"/>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l="7938" r="6356"/>
          <a:stretch/>
        </p:blipFill>
        <p:spPr bwMode="auto">
          <a:xfrm>
            <a:off x="4500539" y="962674"/>
            <a:ext cx="3521185" cy="231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35357" y="259562"/>
            <a:ext cx="781953" cy="842104"/>
          </a:xfrm>
          <a:prstGeom prst="rect">
            <a:avLst/>
          </a:prstGeom>
        </p:spPr>
      </p:pic>
      <p:sp>
        <p:nvSpPr>
          <p:cNvPr id="2" name="AutoShape 2">
            <a:extLst>
              <a:ext uri="{FF2B5EF4-FFF2-40B4-BE49-F238E27FC236}">
                <a16:creationId xmlns:a16="http://schemas.microsoft.com/office/drawing/2014/main" id="{DFE98184-99F7-4AD9-9A24-CF59344D5E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Rounded Corners 17">
            <a:extLst>
              <a:ext uri="{FF2B5EF4-FFF2-40B4-BE49-F238E27FC236}">
                <a16:creationId xmlns:a16="http://schemas.microsoft.com/office/drawing/2014/main" id="{200FB760-DEDD-4437-BC83-22A56B329101}"/>
              </a:ext>
            </a:extLst>
          </p:cNvPr>
          <p:cNvSpPr/>
          <p:nvPr/>
        </p:nvSpPr>
        <p:spPr>
          <a:xfrm>
            <a:off x="317216" y="5859425"/>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9" name="Rectangle: Rounded Corners 18">
            <a:extLst>
              <a:ext uri="{FF2B5EF4-FFF2-40B4-BE49-F238E27FC236}">
                <a16:creationId xmlns:a16="http://schemas.microsoft.com/office/drawing/2014/main" id="{55D3AF16-4132-4D87-A679-AC229C7B4691}"/>
              </a:ext>
            </a:extLst>
          </p:cNvPr>
          <p:cNvSpPr/>
          <p:nvPr/>
        </p:nvSpPr>
        <p:spPr>
          <a:xfrm>
            <a:off x="2053589" y="5859425"/>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20" name="Rectangle: Rounded Corners 19">
            <a:extLst>
              <a:ext uri="{FF2B5EF4-FFF2-40B4-BE49-F238E27FC236}">
                <a16:creationId xmlns:a16="http://schemas.microsoft.com/office/drawing/2014/main" id="{ED2B65BC-23BF-41FA-8E95-AD834A5EA01C}"/>
              </a:ext>
            </a:extLst>
          </p:cNvPr>
          <p:cNvSpPr/>
          <p:nvPr/>
        </p:nvSpPr>
        <p:spPr>
          <a:xfrm>
            <a:off x="3789962" y="5859425"/>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22" name="Rectangle: Rounded Corners 21">
            <a:extLst>
              <a:ext uri="{FF2B5EF4-FFF2-40B4-BE49-F238E27FC236}">
                <a16:creationId xmlns:a16="http://schemas.microsoft.com/office/drawing/2014/main" id="{8F51CE8D-2223-433B-A718-D17A13C3F5E9}"/>
              </a:ext>
            </a:extLst>
          </p:cNvPr>
          <p:cNvSpPr/>
          <p:nvPr/>
        </p:nvSpPr>
        <p:spPr>
          <a:xfrm>
            <a:off x="5526335" y="5859425"/>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23" name="Rectangle: Rounded Corners 22">
            <a:extLst>
              <a:ext uri="{FF2B5EF4-FFF2-40B4-BE49-F238E27FC236}">
                <a16:creationId xmlns:a16="http://schemas.microsoft.com/office/drawing/2014/main" id="{BE754146-7C7E-42BF-93E9-5F514A37E0E2}"/>
              </a:ext>
            </a:extLst>
          </p:cNvPr>
          <p:cNvSpPr/>
          <p:nvPr/>
        </p:nvSpPr>
        <p:spPr>
          <a:xfrm>
            <a:off x="7262710" y="5859425"/>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17" name="Picture 16">
            <a:extLst>
              <a:ext uri="{FF2B5EF4-FFF2-40B4-BE49-F238E27FC236}">
                <a16:creationId xmlns:a16="http://schemas.microsoft.com/office/drawing/2014/main" id="{8B9CB0E2-0ABC-4BED-9ED6-E78D3271BA6F}"/>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30285" y="4792961"/>
            <a:ext cx="600001" cy="1080000"/>
          </a:xfrm>
          <a:prstGeom prst="roundRect">
            <a:avLst/>
          </a:prstGeom>
        </p:spPr>
      </p:pic>
      <p:pic>
        <p:nvPicPr>
          <p:cNvPr id="24" name="Picture 23">
            <a:extLst>
              <a:ext uri="{FF2B5EF4-FFF2-40B4-BE49-F238E27FC236}">
                <a16:creationId xmlns:a16="http://schemas.microsoft.com/office/drawing/2014/main" id="{38C4B7B1-4CD9-4BA3-97FF-C4A68FF2C7AD}"/>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22911" y="4792961"/>
            <a:ext cx="600001" cy="1080000"/>
          </a:xfrm>
          <a:prstGeom prst="roundRect">
            <a:avLst/>
          </a:prstGeom>
        </p:spPr>
      </p:pic>
      <p:pic>
        <p:nvPicPr>
          <p:cNvPr id="25" name="Picture 24">
            <a:extLst>
              <a:ext uri="{FF2B5EF4-FFF2-40B4-BE49-F238E27FC236}">
                <a16:creationId xmlns:a16="http://schemas.microsoft.com/office/drawing/2014/main" id="{2450E598-FBA2-4518-805A-C2E4861433AC}"/>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34921" y="4728309"/>
            <a:ext cx="703234" cy="1080000"/>
          </a:xfrm>
          <a:prstGeom prst="roundRect">
            <a:avLst/>
          </a:prstGeom>
        </p:spPr>
      </p:pic>
      <p:pic>
        <p:nvPicPr>
          <p:cNvPr id="26" name="Picture 25">
            <a:extLst>
              <a:ext uri="{FF2B5EF4-FFF2-40B4-BE49-F238E27FC236}">
                <a16:creationId xmlns:a16="http://schemas.microsoft.com/office/drawing/2014/main" id="{7AA5B1E4-FEE9-4EA1-85CE-52E0EF779F3D}"/>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28532" y="4765253"/>
            <a:ext cx="643267" cy="1080000"/>
          </a:xfrm>
          <a:prstGeom prst="roundRect">
            <a:avLst/>
          </a:prstGeom>
        </p:spPr>
      </p:pic>
      <p:pic>
        <p:nvPicPr>
          <p:cNvPr id="27" name="Picture 26">
            <a:extLst>
              <a:ext uri="{FF2B5EF4-FFF2-40B4-BE49-F238E27FC236}">
                <a16:creationId xmlns:a16="http://schemas.microsoft.com/office/drawing/2014/main" id="{FBAA1D52-410C-4878-ACD0-78FEBD3B975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85118" y="4792961"/>
            <a:ext cx="857348" cy="1080000"/>
          </a:xfrm>
          <a:prstGeom prst="roundRect">
            <a:avLst/>
          </a:prstGeom>
        </p:spPr>
      </p:pic>
      <p:pic>
        <p:nvPicPr>
          <p:cNvPr id="4" name="Picture 3" descr="A close up of a sign&#10;&#10;Description automatically generated">
            <a:extLst>
              <a:ext uri="{FF2B5EF4-FFF2-40B4-BE49-F238E27FC236}">
                <a16:creationId xmlns:a16="http://schemas.microsoft.com/office/drawing/2014/main" id="{8970B82F-22B5-424D-84F6-23846E029913}"/>
              </a:ext>
            </a:extLst>
          </p:cNvPr>
          <p:cNvPicPr>
            <a:picLocks noChangeAspect="1"/>
          </p:cNvPicPr>
          <p:nvPr/>
        </p:nvPicPr>
        <p:blipFill>
          <a:blip r:embed="rId5"/>
          <a:stretch>
            <a:fillRect/>
          </a:stretch>
        </p:blipFill>
        <p:spPr>
          <a:xfrm>
            <a:off x="1274117" y="5391241"/>
            <a:ext cx="720000" cy="720000"/>
          </a:xfrm>
          <a:prstGeom prst="ellipse">
            <a:avLst/>
          </a:prstGeom>
        </p:spPr>
      </p:pic>
      <p:pic>
        <p:nvPicPr>
          <p:cNvPr id="6" name="Picture 5" descr="A close up of a logo&#10;&#10;Description automatically generated">
            <a:extLst>
              <a:ext uri="{FF2B5EF4-FFF2-40B4-BE49-F238E27FC236}">
                <a16:creationId xmlns:a16="http://schemas.microsoft.com/office/drawing/2014/main" id="{C641B183-FF62-4DDA-ADB4-A5150F3A0226}"/>
              </a:ext>
            </a:extLst>
          </p:cNvPr>
          <p:cNvPicPr>
            <a:picLocks noChangeAspect="1"/>
          </p:cNvPicPr>
          <p:nvPr/>
        </p:nvPicPr>
        <p:blipFill>
          <a:blip r:embed="rId6"/>
          <a:stretch>
            <a:fillRect/>
          </a:stretch>
        </p:blipFill>
        <p:spPr>
          <a:xfrm>
            <a:off x="6466511" y="5391241"/>
            <a:ext cx="720000" cy="720000"/>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F8A6CF6-0E3D-424F-A700-C043041B4E2A}"/>
              </a:ext>
            </a:extLst>
          </p:cNvPr>
          <p:cNvPicPr>
            <a:picLocks noChangeAspect="1"/>
          </p:cNvPicPr>
          <p:nvPr/>
        </p:nvPicPr>
        <p:blipFill>
          <a:blip r:embed="rId7"/>
          <a:stretch>
            <a:fillRect/>
          </a:stretch>
        </p:blipFill>
        <p:spPr>
          <a:xfrm>
            <a:off x="3004915" y="5391241"/>
            <a:ext cx="720000" cy="720000"/>
          </a:xfrm>
          <a:prstGeom prst="ellipse">
            <a:avLst/>
          </a:prstGeom>
        </p:spPr>
      </p:pic>
      <p:pic>
        <p:nvPicPr>
          <p:cNvPr id="12" name="Picture 11" descr="A picture containing sign, stop, red&#10;&#10;Description automatically generated">
            <a:extLst>
              <a:ext uri="{FF2B5EF4-FFF2-40B4-BE49-F238E27FC236}">
                <a16:creationId xmlns:a16="http://schemas.microsoft.com/office/drawing/2014/main" id="{138F544B-0F6A-4350-99C1-D2DF09F0C2FC}"/>
              </a:ext>
            </a:extLst>
          </p:cNvPr>
          <p:cNvPicPr>
            <a:picLocks noChangeAspect="1"/>
          </p:cNvPicPr>
          <p:nvPr/>
        </p:nvPicPr>
        <p:blipFill>
          <a:blip r:embed="rId8"/>
          <a:stretch>
            <a:fillRect/>
          </a:stretch>
        </p:blipFill>
        <p:spPr>
          <a:xfrm>
            <a:off x="8197310" y="5390785"/>
            <a:ext cx="720000" cy="720000"/>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0DCE4DB-C736-477F-AFD5-5EC8DFA65E41}"/>
              </a:ext>
            </a:extLst>
          </p:cNvPr>
          <p:cNvPicPr>
            <a:picLocks noChangeAspect="1"/>
          </p:cNvPicPr>
          <p:nvPr/>
        </p:nvPicPr>
        <p:blipFill>
          <a:blip r:embed="rId9"/>
          <a:stretch>
            <a:fillRect/>
          </a:stretch>
        </p:blipFill>
        <p:spPr>
          <a:xfrm>
            <a:off x="4735713" y="5391241"/>
            <a:ext cx="720000" cy="720000"/>
          </a:xfrm>
          <a:prstGeom prst="ellipse">
            <a:avLst/>
          </a:prstGeom>
        </p:spPr>
      </p:pic>
      <p:sp>
        <p:nvSpPr>
          <p:cNvPr id="30" name="Rectangle: Rounded Corners 33">
            <a:extLst>
              <a:ext uri="{FF2B5EF4-FFF2-40B4-BE49-F238E27FC236}">
                <a16:creationId xmlns:a16="http://schemas.microsoft.com/office/drawing/2014/main" id="{493EAE9B-AE6D-4B39-9702-4F80BC71F86F}"/>
              </a:ext>
            </a:extLst>
          </p:cNvPr>
          <p:cNvSpPr/>
          <p:nvPr/>
        </p:nvSpPr>
        <p:spPr>
          <a:xfrm>
            <a:off x="4676127" y="1309760"/>
            <a:ext cx="3618084" cy="752954"/>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Meeting up with your friends in the park/outdoors.</a:t>
            </a:r>
          </a:p>
        </p:txBody>
      </p:sp>
      <p:sp>
        <p:nvSpPr>
          <p:cNvPr id="33" name="Rectangle: Rounded Corners 33">
            <a:extLst>
              <a:ext uri="{FF2B5EF4-FFF2-40B4-BE49-F238E27FC236}">
                <a16:creationId xmlns:a16="http://schemas.microsoft.com/office/drawing/2014/main" id="{B8F5FDDC-C07F-49AD-AA1D-48CF51848D3D}"/>
              </a:ext>
            </a:extLst>
          </p:cNvPr>
          <p:cNvSpPr/>
          <p:nvPr/>
        </p:nvSpPr>
        <p:spPr>
          <a:xfrm>
            <a:off x="616496" y="3509584"/>
            <a:ext cx="3712524" cy="1080000"/>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Going to crowded, busy places where social distancing doesn’t work.</a:t>
            </a:r>
          </a:p>
        </p:txBody>
      </p:sp>
      <p:pic>
        <p:nvPicPr>
          <p:cNvPr id="5" name="Picture 4">
            <a:extLst>
              <a:ext uri="{FF2B5EF4-FFF2-40B4-BE49-F238E27FC236}">
                <a16:creationId xmlns:a16="http://schemas.microsoft.com/office/drawing/2014/main" id="{AB82C1B9-B3ED-4074-89C0-76E5901A7EB7}"/>
              </a:ext>
            </a:extLst>
          </p:cNvPr>
          <p:cNvPicPr>
            <a:picLocks noChangeAspect="1"/>
          </p:cNvPicPr>
          <p:nvPr/>
        </p:nvPicPr>
        <p:blipFill>
          <a:blip r:embed="rId10"/>
          <a:stretch>
            <a:fillRect/>
          </a:stretch>
        </p:blipFill>
        <p:spPr>
          <a:xfrm>
            <a:off x="661786" y="963649"/>
            <a:ext cx="3712523" cy="2374471"/>
          </a:xfrm>
          <a:prstGeom prst="rect">
            <a:avLst/>
          </a:prstGeom>
        </p:spPr>
      </p:pic>
      <p:pic>
        <p:nvPicPr>
          <p:cNvPr id="9" name="Picture 8">
            <a:extLst>
              <a:ext uri="{FF2B5EF4-FFF2-40B4-BE49-F238E27FC236}">
                <a16:creationId xmlns:a16="http://schemas.microsoft.com/office/drawing/2014/main" id="{8497DE4B-768F-4D6F-BA1A-BB2B905ECEEE}"/>
              </a:ext>
            </a:extLst>
          </p:cNvPr>
          <p:cNvPicPr>
            <a:picLocks noChangeAspect="1"/>
          </p:cNvPicPr>
          <p:nvPr/>
        </p:nvPicPr>
        <p:blipFill>
          <a:blip r:embed="rId11"/>
          <a:stretch>
            <a:fillRect/>
          </a:stretch>
        </p:blipFill>
        <p:spPr>
          <a:xfrm>
            <a:off x="4676127" y="2196681"/>
            <a:ext cx="3618084" cy="2358000"/>
          </a:xfrm>
          <a:prstGeom prst="rect">
            <a:avLst/>
          </a:prstGeom>
        </p:spPr>
      </p:pic>
      <p:sp>
        <p:nvSpPr>
          <p:cNvPr id="29" name="Pentagon 20">
            <a:extLst>
              <a:ext uri="{FF2B5EF4-FFF2-40B4-BE49-F238E27FC236}">
                <a16:creationId xmlns:a16="http://schemas.microsoft.com/office/drawing/2014/main" id="{64124F0B-6B9F-44F6-A3BB-9DC7A6C8B6F7}"/>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2" name="Shape 114">
            <a:extLst>
              <a:ext uri="{FF2B5EF4-FFF2-40B4-BE49-F238E27FC236}">
                <a16:creationId xmlns:a16="http://schemas.microsoft.com/office/drawing/2014/main" id="{25EA8D7D-9AA4-4D46-8514-FAABFC44BDCB}"/>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spTree>
    <p:extLst>
      <p:ext uri="{BB962C8B-B14F-4D97-AF65-F5344CB8AC3E}">
        <p14:creationId xmlns:p14="http://schemas.microsoft.com/office/powerpoint/2010/main" val="331371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35357" y="259562"/>
            <a:ext cx="781953" cy="842104"/>
          </a:xfrm>
          <a:prstGeom prst="rect">
            <a:avLst/>
          </a:prstGeom>
        </p:spPr>
      </p:pic>
      <p:sp>
        <p:nvSpPr>
          <p:cNvPr id="18" name="Rectangle: Rounded Corners 17">
            <a:extLst>
              <a:ext uri="{FF2B5EF4-FFF2-40B4-BE49-F238E27FC236}">
                <a16:creationId xmlns:a16="http://schemas.microsoft.com/office/drawing/2014/main" id="{200FB760-DEDD-4437-BC83-22A56B329101}"/>
              </a:ext>
            </a:extLst>
          </p:cNvPr>
          <p:cNvSpPr/>
          <p:nvPr/>
        </p:nvSpPr>
        <p:spPr>
          <a:xfrm>
            <a:off x="317216" y="5859425"/>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9" name="Rectangle: Rounded Corners 18">
            <a:extLst>
              <a:ext uri="{FF2B5EF4-FFF2-40B4-BE49-F238E27FC236}">
                <a16:creationId xmlns:a16="http://schemas.microsoft.com/office/drawing/2014/main" id="{55D3AF16-4132-4D87-A679-AC229C7B4691}"/>
              </a:ext>
            </a:extLst>
          </p:cNvPr>
          <p:cNvSpPr/>
          <p:nvPr/>
        </p:nvSpPr>
        <p:spPr>
          <a:xfrm>
            <a:off x="2053589" y="5859425"/>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20" name="Rectangle: Rounded Corners 19">
            <a:extLst>
              <a:ext uri="{FF2B5EF4-FFF2-40B4-BE49-F238E27FC236}">
                <a16:creationId xmlns:a16="http://schemas.microsoft.com/office/drawing/2014/main" id="{ED2B65BC-23BF-41FA-8E95-AD834A5EA01C}"/>
              </a:ext>
            </a:extLst>
          </p:cNvPr>
          <p:cNvSpPr/>
          <p:nvPr/>
        </p:nvSpPr>
        <p:spPr>
          <a:xfrm>
            <a:off x="3789962" y="5859425"/>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22" name="Rectangle: Rounded Corners 21">
            <a:extLst>
              <a:ext uri="{FF2B5EF4-FFF2-40B4-BE49-F238E27FC236}">
                <a16:creationId xmlns:a16="http://schemas.microsoft.com/office/drawing/2014/main" id="{8F51CE8D-2223-433B-A718-D17A13C3F5E9}"/>
              </a:ext>
            </a:extLst>
          </p:cNvPr>
          <p:cNvSpPr/>
          <p:nvPr/>
        </p:nvSpPr>
        <p:spPr>
          <a:xfrm>
            <a:off x="5526335" y="5859425"/>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23" name="Rectangle: Rounded Corners 22">
            <a:extLst>
              <a:ext uri="{FF2B5EF4-FFF2-40B4-BE49-F238E27FC236}">
                <a16:creationId xmlns:a16="http://schemas.microsoft.com/office/drawing/2014/main" id="{BE754146-7C7E-42BF-93E9-5F514A37E0E2}"/>
              </a:ext>
            </a:extLst>
          </p:cNvPr>
          <p:cNvSpPr/>
          <p:nvPr/>
        </p:nvSpPr>
        <p:spPr>
          <a:xfrm>
            <a:off x="7262710" y="5859425"/>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17" name="Picture 16">
            <a:extLst>
              <a:ext uri="{FF2B5EF4-FFF2-40B4-BE49-F238E27FC236}">
                <a16:creationId xmlns:a16="http://schemas.microsoft.com/office/drawing/2014/main" id="{8B9CB0E2-0ABC-4BED-9ED6-E78D3271BA6F}"/>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30285" y="4792961"/>
            <a:ext cx="600001" cy="1080000"/>
          </a:xfrm>
          <a:prstGeom prst="roundRect">
            <a:avLst/>
          </a:prstGeom>
        </p:spPr>
      </p:pic>
      <p:pic>
        <p:nvPicPr>
          <p:cNvPr id="24" name="Picture 23">
            <a:extLst>
              <a:ext uri="{FF2B5EF4-FFF2-40B4-BE49-F238E27FC236}">
                <a16:creationId xmlns:a16="http://schemas.microsoft.com/office/drawing/2014/main" id="{38C4B7B1-4CD9-4BA3-97FF-C4A68FF2C7AD}"/>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22911" y="4792961"/>
            <a:ext cx="600001" cy="1080000"/>
          </a:xfrm>
          <a:prstGeom prst="roundRect">
            <a:avLst/>
          </a:prstGeom>
        </p:spPr>
      </p:pic>
      <p:pic>
        <p:nvPicPr>
          <p:cNvPr id="25" name="Picture 24">
            <a:extLst>
              <a:ext uri="{FF2B5EF4-FFF2-40B4-BE49-F238E27FC236}">
                <a16:creationId xmlns:a16="http://schemas.microsoft.com/office/drawing/2014/main" id="{2450E598-FBA2-4518-805A-C2E4861433AC}"/>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34921" y="4728309"/>
            <a:ext cx="703234" cy="1080000"/>
          </a:xfrm>
          <a:prstGeom prst="roundRect">
            <a:avLst/>
          </a:prstGeom>
        </p:spPr>
      </p:pic>
      <p:pic>
        <p:nvPicPr>
          <p:cNvPr id="26" name="Picture 25">
            <a:extLst>
              <a:ext uri="{FF2B5EF4-FFF2-40B4-BE49-F238E27FC236}">
                <a16:creationId xmlns:a16="http://schemas.microsoft.com/office/drawing/2014/main" id="{7AA5B1E4-FEE9-4EA1-85CE-52E0EF779F3D}"/>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28532" y="4765253"/>
            <a:ext cx="643267" cy="1080000"/>
          </a:xfrm>
          <a:prstGeom prst="roundRect">
            <a:avLst/>
          </a:prstGeom>
        </p:spPr>
      </p:pic>
      <p:pic>
        <p:nvPicPr>
          <p:cNvPr id="27" name="Picture 26">
            <a:extLst>
              <a:ext uri="{FF2B5EF4-FFF2-40B4-BE49-F238E27FC236}">
                <a16:creationId xmlns:a16="http://schemas.microsoft.com/office/drawing/2014/main" id="{FBAA1D52-410C-4878-ACD0-78FEBD3B975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85118" y="4792961"/>
            <a:ext cx="857348" cy="1080000"/>
          </a:xfrm>
          <a:prstGeom prst="roundRect">
            <a:avLst/>
          </a:prstGeom>
        </p:spPr>
      </p:pic>
      <p:pic>
        <p:nvPicPr>
          <p:cNvPr id="4" name="Picture 3" descr="A close up of a sign&#10;&#10;Description automatically generated">
            <a:extLst>
              <a:ext uri="{FF2B5EF4-FFF2-40B4-BE49-F238E27FC236}">
                <a16:creationId xmlns:a16="http://schemas.microsoft.com/office/drawing/2014/main" id="{8970B82F-22B5-424D-84F6-23846E029913}"/>
              </a:ext>
            </a:extLst>
          </p:cNvPr>
          <p:cNvPicPr>
            <a:picLocks noChangeAspect="1"/>
          </p:cNvPicPr>
          <p:nvPr/>
        </p:nvPicPr>
        <p:blipFill>
          <a:blip r:embed="rId5"/>
          <a:stretch>
            <a:fillRect/>
          </a:stretch>
        </p:blipFill>
        <p:spPr>
          <a:xfrm>
            <a:off x="1274117" y="5391241"/>
            <a:ext cx="720000" cy="720000"/>
          </a:xfrm>
          <a:prstGeom prst="ellipse">
            <a:avLst/>
          </a:prstGeom>
        </p:spPr>
      </p:pic>
      <p:pic>
        <p:nvPicPr>
          <p:cNvPr id="6" name="Picture 5" descr="A close up of a logo&#10;&#10;Description automatically generated">
            <a:extLst>
              <a:ext uri="{FF2B5EF4-FFF2-40B4-BE49-F238E27FC236}">
                <a16:creationId xmlns:a16="http://schemas.microsoft.com/office/drawing/2014/main" id="{C641B183-FF62-4DDA-ADB4-A5150F3A0226}"/>
              </a:ext>
            </a:extLst>
          </p:cNvPr>
          <p:cNvPicPr>
            <a:picLocks noChangeAspect="1"/>
          </p:cNvPicPr>
          <p:nvPr/>
        </p:nvPicPr>
        <p:blipFill>
          <a:blip r:embed="rId6"/>
          <a:stretch>
            <a:fillRect/>
          </a:stretch>
        </p:blipFill>
        <p:spPr>
          <a:xfrm>
            <a:off x="6466511" y="5391241"/>
            <a:ext cx="720000" cy="720000"/>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F8A6CF6-0E3D-424F-A700-C043041B4E2A}"/>
              </a:ext>
            </a:extLst>
          </p:cNvPr>
          <p:cNvPicPr>
            <a:picLocks noChangeAspect="1"/>
          </p:cNvPicPr>
          <p:nvPr/>
        </p:nvPicPr>
        <p:blipFill>
          <a:blip r:embed="rId7"/>
          <a:stretch>
            <a:fillRect/>
          </a:stretch>
        </p:blipFill>
        <p:spPr>
          <a:xfrm>
            <a:off x="3004915" y="5391241"/>
            <a:ext cx="720000" cy="720000"/>
          </a:xfrm>
          <a:prstGeom prst="ellipse">
            <a:avLst/>
          </a:prstGeom>
        </p:spPr>
      </p:pic>
      <p:pic>
        <p:nvPicPr>
          <p:cNvPr id="12" name="Picture 11" descr="A picture containing sign, stop, red&#10;&#10;Description automatically generated">
            <a:extLst>
              <a:ext uri="{FF2B5EF4-FFF2-40B4-BE49-F238E27FC236}">
                <a16:creationId xmlns:a16="http://schemas.microsoft.com/office/drawing/2014/main" id="{138F544B-0F6A-4350-99C1-D2DF09F0C2FC}"/>
              </a:ext>
            </a:extLst>
          </p:cNvPr>
          <p:cNvPicPr>
            <a:picLocks noChangeAspect="1"/>
          </p:cNvPicPr>
          <p:nvPr/>
        </p:nvPicPr>
        <p:blipFill>
          <a:blip r:embed="rId8"/>
          <a:stretch>
            <a:fillRect/>
          </a:stretch>
        </p:blipFill>
        <p:spPr>
          <a:xfrm>
            <a:off x="8197310" y="5390785"/>
            <a:ext cx="720000" cy="720000"/>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0DCE4DB-C736-477F-AFD5-5EC8DFA65E41}"/>
              </a:ext>
            </a:extLst>
          </p:cNvPr>
          <p:cNvPicPr>
            <a:picLocks noChangeAspect="1"/>
          </p:cNvPicPr>
          <p:nvPr/>
        </p:nvPicPr>
        <p:blipFill>
          <a:blip r:embed="rId9"/>
          <a:stretch>
            <a:fillRect/>
          </a:stretch>
        </p:blipFill>
        <p:spPr>
          <a:xfrm>
            <a:off x="4735713" y="5391241"/>
            <a:ext cx="720000" cy="720000"/>
          </a:xfrm>
          <a:prstGeom prst="ellipse">
            <a:avLst/>
          </a:prstGeom>
        </p:spPr>
      </p:pic>
      <p:sp>
        <p:nvSpPr>
          <p:cNvPr id="31" name="Rectangle: Rounded Corners 33">
            <a:extLst>
              <a:ext uri="{FF2B5EF4-FFF2-40B4-BE49-F238E27FC236}">
                <a16:creationId xmlns:a16="http://schemas.microsoft.com/office/drawing/2014/main" id="{A6D4548D-3CA1-4867-8476-0C797D25CA07}"/>
              </a:ext>
            </a:extLst>
          </p:cNvPr>
          <p:cNvSpPr/>
          <p:nvPr/>
        </p:nvSpPr>
        <p:spPr>
          <a:xfrm>
            <a:off x="619489" y="943211"/>
            <a:ext cx="3618085" cy="1213510"/>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Using public transport and having to wear masks in public places.</a:t>
            </a:r>
          </a:p>
        </p:txBody>
      </p:sp>
      <p:sp>
        <p:nvSpPr>
          <p:cNvPr id="35" name="Rectangle: Rounded Corners 33">
            <a:extLst>
              <a:ext uri="{FF2B5EF4-FFF2-40B4-BE49-F238E27FC236}">
                <a16:creationId xmlns:a16="http://schemas.microsoft.com/office/drawing/2014/main" id="{BC9A7D64-F154-4357-9F71-2B79FC55452A}"/>
              </a:ext>
            </a:extLst>
          </p:cNvPr>
          <p:cNvSpPr/>
          <p:nvPr/>
        </p:nvSpPr>
        <p:spPr>
          <a:xfrm>
            <a:off x="4517272" y="3303300"/>
            <a:ext cx="3618085" cy="1213510"/>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 future changes to lockdown, such as holidays to other countries and the opening on cinemas and restaurants.</a:t>
            </a:r>
          </a:p>
        </p:txBody>
      </p:sp>
      <p:pic>
        <p:nvPicPr>
          <p:cNvPr id="3" name="Picture 2">
            <a:extLst>
              <a:ext uri="{FF2B5EF4-FFF2-40B4-BE49-F238E27FC236}">
                <a16:creationId xmlns:a16="http://schemas.microsoft.com/office/drawing/2014/main" id="{BE8DDE96-2AD4-4288-8940-EE7481D24B47}"/>
              </a:ext>
            </a:extLst>
          </p:cNvPr>
          <p:cNvPicPr>
            <a:picLocks noChangeAspect="1"/>
          </p:cNvPicPr>
          <p:nvPr/>
        </p:nvPicPr>
        <p:blipFill>
          <a:blip r:embed="rId10"/>
          <a:stretch>
            <a:fillRect/>
          </a:stretch>
        </p:blipFill>
        <p:spPr>
          <a:xfrm>
            <a:off x="4486538" y="777920"/>
            <a:ext cx="3618085" cy="2396504"/>
          </a:xfrm>
          <a:prstGeom prst="rect">
            <a:avLst/>
          </a:prstGeom>
        </p:spPr>
      </p:pic>
      <p:sp>
        <p:nvSpPr>
          <p:cNvPr id="29" name="Pentagon 20">
            <a:extLst>
              <a:ext uri="{FF2B5EF4-FFF2-40B4-BE49-F238E27FC236}">
                <a16:creationId xmlns:a16="http://schemas.microsoft.com/office/drawing/2014/main" id="{B1E87D33-CC3D-474E-A135-76A2FD8D28B9}"/>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2" name="Shape 114">
            <a:extLst>
              <a:ext uri="{FF2B5EF4-FFF2-40B4-BE49-F238E27FC236}">
                <a16:creationId xmlns:a16="http://schemas.microsoft.com/office/drawing/2014/main" id="{E6162137-528F-42D1-A3FA-B3CF00690CE6}"/>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pic>
        <p:nvPicPr>
          <p:cNvPr id="11" name="Picture 10">
            <a:extLst>
              <a:ext uri="{FF2B5EF4-FFF2-40B4-BE49-F238E27FC236}">
                <a16:creationId xmlns:a16="http://schemas.microsoft.com/office/drawing/2014/main" id="{53C82915-BD9B-4123-A916-DADA09C07B8D}"/>
              </a:ext>
            </a:extLst>
          </p:cNvPr>
          <p:cNvPicPr>
            <a:picLocks noChangeAspect="1"/>
          </p:cNvPicPr>
          <p:nvPr/>
        </p:nvPicPr>
        <p:blipFill rotWithShape="1">
          <a:blip r:embed="rId11"/>
          <a:srcRect l="2728"/>
          <a:stretch/>
        </p:blipFill>
        <p:spPr>
          <a:xfrm>
            <a:off x="660154" y="2249034"/>
            <a:ext cx="3701902" cy="2290762"/>
          </a:xfrm>
          <a:prstGeom prst="rect">
            <a:avLst/>
          </a:prstGeom>
        </p:spPr>
      </p:pic>
    </p:spTree>
    <p:extLst>
      <p:ext uri="{BB962C8B-B14F-4D97-AF65-F5344CB8AC3E}">
        <p14:creationId xmlns:p14="http://schemas.microsoft.com/office/powerpoint/2010/main" val="247788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35357" y="259562"/>
            <a:ext cx="781953" cy="842104"/>
          </a:xfrm>
          <a:prstGeom prst="rect">
            <a:avLst/>
          </a:prstGeom>
        </p:spPr>
      </p:pic>
      <p:sp>
        <p:nvSpPr>
          <p:cNvPr id="2" name="AutoShape 2">
            <a:extLst>
              <a:ext uri="{FF2B5EF4-FFF2-40B4-BE49-F238E27FC236}">
                <a16:creationId xmlns:a16="http://schemas.microsoft.com/office/drawing/2014/main" id="{DFE98184-99F7-4AD9-9A24-CF59344D5E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Rounded Corners 17">
            <a:extLst>
              <a:ext uri="{FF2B5EF4-FFF2-40B4-BE49-F238E27FC236}">
                <a16:creationId xmlns:a16="http://schemas.microsoft.com/office/drawing/2014/main" id="{200FB760-DEDD-4437-BC83-22A56B329101}"/>
              </a:ext>
            </a:extLst>
          </p:cNvPr>
          <p:cNvSpPr/>
          <p:nvPr/>
        </p:nvSpPr>
        <p:spPr>
          <a:xfrm>
            <a:off x="317216" y="5859425"/>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9" name="Rectangle: Rounded Corners 18">
            <a:extLst>
              <a:ext uri="{FF2B5EF4-FFF2-40B4-BE49-F238E27FC236}">
                <a16:creationId xmlns:a16="http://schemas.microsoft.com/office/drawing/2014/main" id="{55D3AF16-4132-4D87-A679-AC229C7B4691}"/>
              </a:ext>
            </a:extLst>
          </p:cNvPr>
          <p:cNvSpPr/>
          <p:nvPr/>
        </p:nvSpPr>
        <p:spPr>
          <a:xfrm>
            <a:off x="2053589" y="5859425"/>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20" name="Rectangle: Rounded Corners 19">
            <a:extLst>
              <a:ext uri="{FF2B5EF4-FFF2-40B4-BE49-F238E27FC236}">
                <a16:creationId xmlns:a16="http://schemas.microsoft.com/office/drawing/2014/main" id="{ED2B65BC-23BF-41FA-8E95-AD834A5EA01C}"/>
              </a:ext>
            </a:extLst>
          </p:cNvPr>
          <p:cNvSpPr/>
          <p:nvPr/>
        </p:nvSpPr>
        <p:spPr>
          <a:xfrm>
            <a:off x="3789962" y="5859425"/>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22" name="Rectangle: Rounded Corners 21">
            <a:extLst>
              <a:ext uri="{FF2B5EF4-FFF2-40B4-BE49-F238E27FC236}">
                <a16:creationId xmlns:a16="http://schemas.microsoft.com/office/drawing/2014/main" id="{8F51CE8D-2223-433B-A718-D17A13C3F5E9}"/>
              </a:ext>
            </a:extLst>
          </p:cNvPr>
          <p:cNvSpPr/>
          <p:nvPr/>
        </p:nvSpPr>
        <p:spPr>
          <a:xfrm>
            <a:off x="5526335" y="5859425"/>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23" name="Rectangle: Rounded Corners 22">
            <a:extLst>
              <a:ext uri="{FF2B5EF4-FFF2-40B4-BE49-F238E27FC236}">
                <a16:creationId xmlns:a16="http://schemas.microsoft.com/office/drawing/2014/main" id="{BE754146-7C7E-42BF-93E9-5F514A37E0E2}"/>
              </a:ext>
            </a:extLst>
          </p:cNvPr>
          <p:cNvSpPr/>
          <p:nvPr/>
        </p:nvSpPr>
        <p:spPr>
          <a:xfrm>
            <a:off x="7262710" y="5859425"/>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17" name="Picture 16">
            <a:extLst>
              <a:ext uri="{FF2B5EF4-FFF2-40B4-BE49-F238E27FC236}">
                <a16:creationId xmlns:a16="http://schemas.microsoft.com/office/drawing/2014/main" id="{8B9CB0E2-0ABC-4BED-9ED6-E78D3271BA6F}"/>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30285" y="4792961"/>
            <a:ext cx="600001" cy="1080000"/>
          </a:xfrm>
          <a:prstGeom prst="roundRect">
            <a:avLst/>
          </a:prstGeom>
        </p:spPr>
      </p:pic>
      <p:pic>
        <p:nvPicPr>
          <p:cNvPr id="24" name="Picture 23">
            <a:extLst>
              <a:ext uri="{FF2B5EF4-FFF2-40B4-BE49-F238E27FC236}">
                <a16:creationId xmlns:a16="http://schemas.microsoft.com/office/drawing/2014/main" id="{38C4B7B1-4CD9-4BA3-97FF-C4A68FF2C7AD}"/>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22911" y="4792961"/>
            <a:ext cx="600001" cy="1080000"/>
          </a:xfrm>
          <a:prstGeom prst="roundRect">
            <a:avLst/>
          </a:prstGeom>
        </p:spPr>
      </p:pic>
      <p:pic>
        <p:nvPicPr>
          <p:cNvPr id="25" name="Picture 24">
            <a:extLst>
              <a:ext uri="{FF2B5EF4-FFF2-40B4-BE49-F238E27FC236}">
                <a16:creationId xmlns:a16="http://schemas.microsoft.com/office/drawing/2014/main" id="{2450E598-FBA2-4518-805A-C2E4861433AC}"/>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34921" y="4728309"/>
            <a:ext cx="703234" cy="1080000"/>
          </a:xfrm>
          <a:prstGeom prst="roundRect">
            <a:avLst/>
          </a:prstGeom>
        </p:spPr>
      </p:pic>
      <p:pic>
        <p:nvPicPr>
          <p:cNvPr id="26" name="Picture 25">
            <a:extLst>
              <a:ext uri="{FF2B5EF4-FFF2-40B4-BE49-F238E27FC236}">
                <a16:creationId xmlns:a16="http://schemas.microsoft.com/office/drawing/2014/main" id="{7AA5B1E4-FEE9-4EA1-85CE-52E0EF779F3D}"/>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28532" y="4765253"/>
            <a:ext cx="643267" cy="1080000"/>
          </a:xfrm>
          <a:prstGeom prst="roundRect">
            <a:avLst/>
          </a:prstGeom>
        </p:spPr>
      </p:pic>
      <p:pic>
        <p:nvPicPr>
          <p:cNvPr id="27" name="Picture 26">
            <a:extLst>
              <a:ext uri="{FF2B5EF4-FFF2-40B4-BE49-F238E27FC236}">
                <a16:creationId xmlns:a16="http://schemas.microsoft.com/office/drawing/2014/main" id="{FBAA1D52-410C-4878-ACD0-78FEBD3B975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85118" y="4792961"/>
            <a:ext cx="857348" cy="1080000"/>
          </a:xfrm>
          <a:prstGeom prst="roundRect">
            <a:avLst/>
          </a:prstGeom>
        </p:spPr>
      </p:pic>
      <p:pic>
        <p:nvPicPr>
          <p:cNvPr id="4" name="Picture 3" descr="A close up of a sign&#10;&#10;Description automatically generated">
            <a:extLst>
              <a:ext uri="{FF2B5EF4-FFF2-40B4-BE49-F238E27FC236}">
                <a16:creationId xmlns:a16="http://schemas.microsoft.com/office/drawing/2014/main" id="{8970B82F-22B5-424D-84F6-23846E029913}"/>
              </a:ext>
            </a:extLst>
          </p:cNvPr>
          <p:cNvPicPr>
            <a:picLocks noChangeAspect="1"/>
          </p:cNvPicPr>
          <p:nvPr/>
        </p:nvPicPr>
        <p:blipFill>
          <a:blip r:embed="rId5"/>
          <a:stretch>
            <a:fillRect/>
          </a:stretch>
        </p:blipFill>
        <p:spPr>
          <a:xfrm>
            <a:off x="1274117" y="5391241"/>
            <a:ext cx="720000" cy="720000"/>
          </a:xfrm>
          <a:prstGeom prst="ellipse">
            <a:avLst/>
          </a:prstGeom>
        </p:spPr>
      </p:pic>
      <p:pic>
        <p:nvPicPr>
          <p:cNvPr id="6" name="Picture 5" descr="A close up of a logo&#10;&#10;Description automatically generated">
            <a:extLst>
              <a:ext uri="{FF2B5EF4-FFF2-40B4-BE49-F238E27FC236}">
                <a16:creationId xmlns:a16="http://schemas.microsoft.com/office/drawing/2014/main" id="{C641B183-FF62-4DDA-ADB4-A5150F3A0226}"/>
              </a:ext>
            </a:extLst>
          </p:cNvPr>
          <p:cNvPicPr>
            <a:picLocks noChangeAspect="1"/>
          </p:cNvPicPr>
          <p:nvPr/>
        </p:nvPicPr>
        <p:blipFill>
          <a:blip r:embed="rId6"/>
          <a:stretch>
            <a:fillRect/>
          </a:stretch>
        </p:blipFill>
        <p:spPr>
          <a:xfrm>
            <a:off x="6466511" y="5391241"/>
            <a:ext cx="720000" cy="720000"/>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F8A6CF6-0E3D-424F-A700-C043041B4E2A}"/>
              </a:ext>
            </a:extLst>
          </p:cNvPr>
          <p:cNvPicPr>
            <a:picLocks noChangeAspect="1"/>
          </p:cNvPicPr>
          <p:nvPr/>
        </p:nvPicPr>
        <p:blipFill>
          <a:blip r:embed="rId7"/>
          <a:stretch>
            <a:fillRect/>
          </a:stretch>
        </p:blipFill>
        <p:spPr>
          <a:xfrm>
            <a:off x="3004915" y="5391241"/>
            <a:ext cx="720000" cy="720000"/>
          </a:xfrm>
          <a:prstGeom prst="ellipse">
            <a:avLst/>
          </a:prstGeom>
        </p:spPr>
      </p:pic>
      <p:pic>
        <p:nvPicPr>
          <p:cNvPr id="12" name="Picture 11" descr="A picture containing sign, stop, red&#10;&#10;Description automatically generated">
            <a:extLst>
              <a:ext uri="{FF2B5EF4-FFF2-40B4-BE49-F238E27FC236}">
                <a16:creationId xmlns:a16="http://schemas.microsoft.com/office/drawing/2014/main" id="{138F544B-0F6A-4350-99C1-D2DF09F0C2FC}"/>
              </a:ext>
            </a:extLst>
          </p:cNvPr>
          <p:cNvPicPr>
            <a:picLocks noChangeAspect="1"/>
          </p:cNvPicPr>
          <p:nvPr/>
        </p:nvPicPr>
        <p:blipFill>
          <a:blip r:embed="rId8"/>
          <a:stretch>
            <a:fillRect/>
          </a:stretch>
        </p:blipFill>
        <p:spPr>
          <a:xfrm>
            <a:off x="8197310" y="5390785"/>
            <a:ext cx="720000" cy="720000"/>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0DCE4DB-C736-477F-AFD5-5EC8DFA65E41}"/>
              </a:ext>
            </a:extLst>
          </p:cNvPr>
          <p:cNvPicPr>
            <a:picLocks noChangeAspect="1"/>
          </p:cNvPicPr>
          <p:nvPr/>
        </p:nvPicPr>
        <p:blipFill>
          <a:blip r:embed="rId9"/>
          <a:stretch>
            <a:fillRect/>
          </a:stretch>
        </p:blipFill>
        <p:spPr>
          <a:xfrm>
            <a:off x="4735713" y="5391241"/>
            <a:ext cx="720000" cy="720000"/>
          </a:xfrm>
          <a:prstGeom prst="ellipse">
            <a:avLst/>
          </a:prstGeom>
        </p:spPr>
      </p:pic>
      <p:sp>
        <p:nvSpPr>
          <p:cNvPr id="29" name="Cloud 28">
            <a:extLst>
              <a:ext uri="{FF2B5EF4-FFF2-40B4-BE49-F238E27FC236}">
                <a16:creationId xmlns:a16="http://schemas.microsoft.com/office/drawing/2014/main" id="{A3398862-35B7-4072-A8B9-E5A6C76551B8}"/>
              </a:ext>
            </a:extLst>
          </p:cNvPr>
          <p:cNvSpPr/>
          <p:nvPr/>
        </p:nvSpPr>
        <p:spPr>
          <a:xfrm>
            <a:off x="2476879" y="2104691"/>
            <a:ext cx="4442607" cy="1194732"/>
          </a:xfrm>
          <a:prstGeom prst="cloud">
            <a:avLst/>
          </a:prstGeom>
          <a:solidFill>
            <a:schemeClr val="accent5"/>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Reflect (2-3 mins)</a:t>
            </a:r>
          </a:p>
          <a:p>
            <a:pPr algn="ctr"/>
            <a:r>
              <a:rPr lang="en-GB" sz="1600" dirty="0"/>
              <a:t>Overall, how do you feel about the “new normal?”</a:t>
            </a:r>
          </a:p>
        </p:txBody>
      </p:sp>
      <p:pic>
        <p:nvPicPr>
          <p:cNvPr id="32" name="Picture 31">
            <a:extLst>
              <a:ext uri="{FF2B5EF4-FFF2-40B4-BE49-F238E27FC236}">
                <a16:creationId xmlns:a16="http://schemas.microsoft.com/office/drawing/2014/main" id="{B7BBAAFD-21DA-4EB5-819A-B86DB612C984}"/>
              </a:ext>
            </a:extLst>
          </p:cNvPr>
          <p:cNvPicPr>
            <a:picLocks noChangeAspect="1"/>
          </p:cNvPicPr>
          <p:nvPr/>
        </p:nvPicPr>
        <p:blipFill>
          <a:blip r:embed="rId10"/>
          <a:stretch>
            <a:fillRect/>
          </a:stretch>
        </p:blipFill>
        <p:spPr>
          <a:xfrm>
            <a:off x="372253" y="2184446"/>
            <a:ext cx="1803728" cy="1194732"/>
          </a:xfrm>
          <a:prstGeom prst="roundRect">
            <a:avLst/>
          </a:prstGeom>
        </p:spPr>
      </p:pic>
      <p:pic>
        <p:nvPicPr>
          <p:cNvPr id="34" name="Picture 33">
            <a:extLst>
              <a:ext uri="{FF2B5EF4-FFF2-40B4-BE49-F238E27FC236}">
                <a16:creationId xmlns:a16="http://schemas.microsoft.com/office/drawing/2014/main" id="{A58F6CA4-5E0C-4A6B-898F-28DB59494998}"/>
              </a:ext>
            </a:extLst>
          </p:cNvPr>
          <p:cNvPicPr>
            <a:picLocks noChangeAspect="1"/>
          </p:cNvPicPr>
          <p:nvPr/>
        </p:nvPicPr>
        <p:blipFill rotWithShape="1">
          <a:blip r:embed="rId11"/>
          <a:srcRect l="3417"/>
          <a:stretch/>
        </p:blipFill>
        <p:spPr>
          <a:xfrm>
            <a:off x="6968018" y="2184446"/>
            <a:ext cx="1804155" cy="1194732"/>
          </a:xfrm>
          <a:prstGeom prst="roundRect">
            <a:avLst/>
          </a:prstGeom>
        </p:spPr>
      </p:pic>
      <p:pic>
        <p:nvPicPr>
          <p:cNvPr id="36" name="Picture 35">
            <a:extLst>
              <a:ext uri="{FF2B5EF4-FFF2-40B4-BE49-F238E27FC236}">
                <a16:creationId xmlns:a16="http://schemas.microsoft.com/office/drawing/2014/main" id="{F35B5FF0-61F0-40D7-8255-83FD66E90E60}"/>
              </a:ext>
            </a:extLst>
          </p:cNvPr>
          <p:cNvPicPr>
            <a:picLocks noChangeAspect="1"/>
          </p:cNvPicPr>
          <p:nvPr/>
        </p:nvPicPr>
        <p:blipFill>
          <a:blip r:embed="rId12"/>
          <a:stretch>
            <a:fillRect/>
          </a:stretch>
        </p:blipFill>
        <p:spPr>
          <a:xfrm>
            <a:off x="6275755" y="3546277"/>
            <a:ext cx="1833181" cy="1194732"/>
          </a:xfrm>
          <a:prstGeom prst="roundRect">
            <a:avLst/>
          </a:prstGeom>
        </p:spPr>
      </p:pic>
      <p:pic>
        <p:nvPicPr>
          <p:cNvPr id="37" name="Picture 2" descr="Primark shoppers shamed for queuing urge others to 'be kind ...">
            <a:extLst>
              <a:ext uri="{FF2B5EF4-FFF2-40B4-BE49-F238E27FC236}">
                <a16:creationId xmlns:a16="http://schemas.microsoft.com/office/drawing/2014/main" id="{2100302B-6D56-43D4-95B0-1E4BC2D5215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48"/>
          <a:stretch/>
        </p:blipFill>
        <p:spPr bwMode="auto">
          <a:xfrm>
            <a:off x="6222911" y="822615"/>
            <a:ext cx="1786468" cy="1194732"/>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F707983-37CF-4D62-A83A-5ADAE7740CE4}"/>
              </a:ext>
            </a:extLst>
          </p:cNvPr>
          <p:cNvPicPr>
            <a:picLocks noChangeAspect="1"/>
          </p:cNvPicPr>
          <p:nvPr/>
        </p:nvPicPr>
        <p:blipFill>
          <a:blip r:embed="rId14"/>
          <a:stretch>
            <a:fillRect/>
          </a:stretch>
        </p:blipFill>
        <p:spPr>
          <a:xfrm>
            <a:off x="3731856" y="3549683"/>
            <a:ext cx="1833181" cy="1178626"/>
          </a:xfrm>
          <a:prstGeom prst="roundRect">
            <a:avLst/>
          </a:prstGeom>
        </p:spPr>
      </p:pic>
      <p:pic>
        <p:nvPicPr>
          <p:cNvPr id="40" name="Picture 39">
            <a:extLst>
              <a:ext uri="{FF2B5EF4-FFF2-40B4-BE49-F238E27FC236}">
                <a16:creationId xmlns:a16="http://schemas.microsoft.com/office/drawing/2014/main" id="{C3735191-037E-4713-9CAF-7E94B17D15B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8866"/>
          <a:stretch/>
        </p:blipFill>
        <p:spPr>
          <a:xfrm>
            <a:off x="1442466" y="822615"/>
            <a:ext cx="1779105" cy="1194732"/>
          </a:xfrm>
          <a:prstGeom prst="roundRect">
            <a:avLst/>
          </a:prstGeom>
          <a:solidFill>
            <a:schemeClr val="accent1"/>
          </a:solidFill>
        </p:spPr>
      </p:pic>
      <p:sp>
        <p:nvSpPr>
          <p:cNvPr id="35" name="Pentagon 20">
            <a:extLst>
              <a:ext uri="{FF2B5EF4-FFF2-40B4-BE49-F238E27FC236}">
                <a16:creationId xmlns:a16="http://schemas.microsoft.com/office/drawing/2014/main" id="{3B3960D6-40B9-439E-9143-1F2B0C8C1D98}"/>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8" name="Shape 114">
            <a:extLst>
              <a:ext uri="{FF2B5EF4-FFF2-40B4-BE49-F238E27FC236}">
                <a16:creationId xmlns:a16="http://schemas.microsoft.com/office/drawing/2014/main" id="{86207104-ED66-4819-BB2A-97C4279D25CD}"/>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pic>
        <p:nvPicPr>
          <p:cNvPr id="41" name="Picture 6" descr="Reopening puts Germany's much-praised coronavirus response at risk ...">
            <a:extLst>
              <a:ext uri="{FF2B5EF4-FFF2-40B4-BE49-F238E27FC236}">
                <a16:creationId xmlns:a16="http://schemas.microsoft.com/office/drawing/2014/main" id="{0DA64F0B-598D-4488-8C46-783AF38246B9}"/>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l="7938" r="6356"/>
          <a:stretch/>
        </p:blipFill>
        <p:spPr bwMode="auto">
          <a:xfrm>
            <a:off x="3751958" y="773320"/>
            <a:ext cx="1774377" cy="1164545"/>
          </a:xfrm>
          <a:prstGeom prst="round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60F8CBCD-B644-42EB-9056-ED29D8A79118}"/>
              </a:ext>
            </a:extLst>
          </p:cNvPr>
          <p:cNvPicPr>
            <a:picLocks noChangeAspect="1"/>
          </p:cNvPicPr>
          <p:nvPr/>
        </p:nvPicPr>
        <p:blipFill rotWithShape="1">
          <a:blip r:embed="rId17"/>
          <a:srcRect l="5905" r="-1"/>
          <a:stretch/>
        </p:blipFill>
        <p:spPr>
          <a:xfrm>
            <a:off x="1274267" y="3505685"/>
            <a:ext cx="1867641" cy="1194732"/>
          </a:xfrm>
          <a:prstGeom prst="roundRect">
            <a:avLst/>
          </a:prstGeom>
        </p:spPr>
      </p:pic>
    </p:spTree>
    <p:extLst>
      <p:ext uri="{BB962C8B-B14F-4D97-AF65-F5344CB8AC3E}">
        <p14:creationId xmlns:p14="http://schemas.microsoft.com/office/powerpoint/2010/main" val="83691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4">
            <a:extLst>
              <a:ext uri="{FF2B5EF4-FFF2-40B4-BE49-F238E27FC236}">
                <a16:creationId xmlns:a16="http://schemas.microsoft.com/office/drawing/2014/main" id="{B23F06F4-79C5-406B-B5E0-C874ED826340}"/>
              </a:ext>
            </a:extLst>
          </p:cNvPr>
          <p:cNvSpPr/>
          <p:nvPr/>
        </p:nvSpPr>
        <p:spPr>
          <a:xfrm>
            <a:off x="1971531" y="352608"/>
            <a:ext cx="5601826"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panose="020F0502020204030203" pitchFamily="34" charset="0"/>
                <a:cs typeface="Lato" panose="020F0502020204030203" pitchFamily="34" charset="0"/>
                <a:sym typeface="Lato"/>
              </a:rPr>
              <a:t>Call to Action</a:t>
            </a:r>
          </a:p>
        </p:txBody>
      </p:sp>
      <p:pic>
        <p:nvPicPr>
          <p:cNvPr id="4" name="Picture 3">
            <a:extLst>
              <a:ext uri="{FF2B5EF4-FFF2-40B4-BE49-F238E27FC236}">
                <a16:creationId xmlns:a16="http://schemas.microsoft.com/office/drawing/2014/main" id="{A75628E7-1E14-453E-9696-8E7437819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197" y="242463"/>
            <a:ext cx="1672334" cy="1672334"/>
          </a:xfrm>
          <a:prstGeom prst="ellipse">
            <a:avLst/>
          </a:prstGeom>
        </p:spPr>
      </p:pic>
      <p:sp>
        <p:nvSpPr>
          <p:cNvPr id="7" name="Google Shape;258;p12">
            <a:extLst>
              <a:ext uri="{FF2B5EF4-FFF2-40B4-BE49-F238E27FC236}">
                <a16:creationId xmlns:a16="http://schemas.microsoft.com/office/drawing/2014/main" id="{524018D1-C93B-46E2-B6F2-BD62F5B966EA}"/>
              </a:ext>
            </a:extLst>
          </p:cNvPr>
          <p:cNvSpPr/>
          <p:nvPr/>
        </p:nvSpPr>
        <p:spPr>
          <a:xfrm>
            <a:off x="299197" y="6079999"/>
            <a:ext cx="1316555" cy="460228"/>
          </a:xfrm>
          <a:prstGeom prst="roundRect">
            <a:avLst>
              <a:gd name="adj" fmla="val 16667"/>
            </a:avLst>
          </a:prstGeom>
          <a:solidFill>
            <a:schemeClr val="bg2"/>
          </a:solidFill>
          <a:ln w="28575">
            <a:solidFill>
              <a:schemeClr val="tx2"/>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36000" tIns="45700" rIns="36000" bIns="45700" anchor="ctr" anchorCtr="0">
            <a:noAutofit/>
          </a:bodyPr>
          <a:lstStyle/>
          <a:p>
            <a:pPr marL="0" marR="0" lvl="0" indent="0" algn="ctr" rtl="0">
              <a:spcBef>
                <a:spcPts val="0"/>
              </a:spcBef>
              <a:spcAft>
                <a:spcPts val="0"/>
              </a:spcAft>
              <a:buNone/>
            </a:pPr>
            <a:r>
              <a:rPr lang="en-GB" sz="1800" b="1">
                <a:solidFill>
                  <a:schemeClr val="tx1"/>
                </a:solidFill>
                <a:latin typeface="Century Gothic"/>
                <a:ea typeface="Century Gothic"/>
                <a:cs typeface="Century Gothic"/>
                <a:sym typeface="Century Gothic"/>
              </a:rPr>
              <a:t>Big idea</a:t>
            </a:r>
            <a:endParaRPr>
              <a:solidFill>
                <a:schemeClr val="tx1"/>
              </a:solidFill>
            </a:endParaRPr>
          </a:p>
        </p:txBody>
      </p:sp>
      <p:sp>
        <p:nvSpPr>
          <p:cNvPr id="10" name="Google Shape;261;p12">
            <a:extLst>
              <a:ext uri="{FF2B5EF4-FFF2-40B4-BE49-F238E27FC236}">
                <a16:creationId xmlns:a16="http://schemas.microsoft.com/office/drawing/2014/main" id="{B77EB32D-7E44-4A51-8EAB-15803FCDD07F}"/>
              </a:ext>
            </a:extLst>
          </p:cNvPr>
          <p:cNvSpPr/>
          <p:nvPr/>
        </p:nvSpPr>
        <p:spPr>
          <a:xfrm>
            <a:off x="7391968" y="364258"/>
            <a:ext cx="1452835" cy="460228"/>
          </a:xfrm>
          <a:prstGeom prst="roundRect">
            <a:avLst>
              <a:gd name="adj" fmla="val 16667"/>
            </a:avLst>
          </a:prstGeom>
          <a:solidFill>
            <a:schemeClr val="accent1"/>
          </a:solidFill>
          <a:ln w="28575">
            <a:solidFill>
              <a:schemeClr val="accent2"/>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36000" tIns="45700" rIns="36000" bIns="45700" anchor="ctr" anchorCtr="0">
            <a:noAutofit/>
          </a:bodyPr>
          <a:lstStyle/>
          <a:p>
            <a:pPr marL="0" marR="0" lvl="0" indent="0" algn="ctr" rtl="0">
              <a:spcBef>
                <a:spcPts val="0"/>
              </a:spcBef>
              <a:spcAft>
                <a:spcPts val="0"/>
              </a:spcAft>
              <a:buNone/>
            </a:pPr>
            <a:r>
              <a:rPr lang="en-GB" sz="1800" b="1">
                <a:solidFill>
                  <a:schemeClr val="tx1"/>
                </a:solidFill>
                <a:latin typeface="Century Gothic"/>
                <a:ea typeface="Century Gothic"/>
                <a:cs typeface="Century Gothic"/>
                <a:sym typeface="Century Gothic"/>
              </a:rPr>
              <a:t>Quick idea</a:t>
            </a:r>
            <a:endParaRPr>
              <a:solidFill>
                <a:schemeClr val="tx1"/>
              </a:solidFill>
            </a:endParaRPr>
          </a:p>
        </p:txBody>
      </p:sp>
      <p:sp>
        <p:nvSpPr>
          <p:cNvPr id="12" name="Google Shape;268;p12">
            <a:extLst>
              <a:ext uri="{FF2B5EF4-FFF2-40B4-BE49-F238E27FC236}">
                <a16:creationId xmlns:a16="http://schemas.microsoft.com/office/drawing/2014/main" id="{ECD1CED2-6961-4D81-930E-16A7AF654471}"/>
              </a:ext>
            </a:extLst>
          </p:cNvPr>
          <p:cNvSpPr/>
          <p:nvPr/>
        </p:nvSpPr>
        <p:spPr>
          <a:xfrm>
            <a:off x="1874013" y="1092218"/>
            <a:ext cx="4567883" cy="2280161"/>
          </a:xfrm>
          <a:prstGeom prst="cloud">
            <a:avLst/>
          </a:prstGeom>
          <a:solidFill>
            <a:schemeClr val="accent2"/>
          </a:solidFill>
          <a:ln w="28575" cap="flat" cmpd="sng">
            <a:solidFill>
              <a:schemeClr val="tx2"/>
            </a:solidFill>
            <a:prstDash val="solid"/>
            <a:miter lim="800000"/>
            <a:headEnd type="none" w="sm" len="sm"/>
            <a:tailEnd type="none" w="sm" len="sm"/>
          </a:ln>
        </p:spPr>
        <p:txBody>
          <a:bodyPr spcFirstLastPara="1" wrap="square" lIns="0" tIns="45700" rIns="0" bIns="45700" anchor="ctr" anchorCtr="0">
            <a:noAutofit/>
          </a:bodyPr>
          <a:lstStyle/>
          <a:p>
            <a:pPr lvl="0" algn="ctr"/>
            <a:r>
              <a:rPr lang="en-GB" sz="1600" b="1" dirty="0">
                <a:sym typeface="Century Gothic"/>
              </a:rPr>
              <a:t>Make sure you’re prepared!</a:t>
            </a:r>
          </a:p>
          <a:p>
            <a:pPr lvl="0" algn="ctr"/>
            <a:r>
              <a:rPr lang="en-GB" sz="1600" dirty="0">
                <a:sym typeface="Century Gothic"/>
              </a:rPr>
              <a:t>Have you got everything you need for the new normal, like face masks, hand sanitiser and a plan to keep your distance? </a:t>
            </a:r>
          </a:p>
        </p:txBody>
      </p:sp>
      <p:pic>
        <p:nvPicPr>
          <p:cNvPr id="2" name="Picture 1">
            <a:extLst>
              <a:ext uri="{FF2B5EF4-FFF2-40B4-BE49-F238E27FC236}">
                <a16:creationId xmlns:a16="http://schemas.microsoft.com/office/drawing/2014/main" id="{F1B9E04D-4CE8-4F04-926A-0B69F9B4099D}"/>
              </a:ext>
            </a:extLst>
          </p:cNvPr>
          <p:cNvPicPr>
            <a:picLocks noChangeAspect="1"/>
          </p:cNvPicPr>
          <p:nvPr/>
        </p:nvPicPr>
        <p:blipFill rotWithShape="1">
          <a:blip r:embed="rId4"/>
          <a:srcRect l="4862" r="7154"/>
          <a:stretch/>
        </p:blipFill>
        <p:spPr>
          <a:xfrm>
            <a:off x="6520751" y="1001361"/>
            <a:ext cx="2324052" cy="1732214"/>
          </a:xfrm>
          <a:prstGeom prst="roundRect">
            <a:avLst/>
          </a:prstGeom>
        </p:spPr>
      </p:pic>
      <p:sp>
        <p:nvSpPr>
          <p:cNvPr id="9" name="Google Shape;268;p12">
            <a:extLst>
              <a:ext uri="{FF2B5EF4-FFF2-40B4-BE49-F238E27FC236}">
                <a16:creationId xmlns:a16="http://schemas.microsoft.com/office/drawing/2014/main" id="{181D59D6-3D60-4F15-83BD-56B3EAE646CE}"/>
              </a:ext>
            </a:extLst>
          </p:cNvPr>
          <p:cNvSpPr/>
          <p:nvPr/>
        </p:nvSpPr>
        <p:spPr>
          <a:xfrm>
            <a:off x="2905044" y="3573381"/>
            <a:ext cx="5713795" cy="2742599"/>
          </a:xfrm>
          <a:prstGeom prst="cloud">
            <a:avLst/>
          </a:prstGeom>
          <a:solidFill>
            <a:schemeClr val="tx2"/>
          </a:solidFill>
          <a:ln w="28575" cap="flat" cmpd="sng">
            <a:solidFill>
              <a:schemeClr val="accent2"/>
            </a:solidFill>
            <a:prstDash val="solid"/>
            <a:miter lim="800000"/>
            <a:headEnd type="none" w="sm" len="sm"/>
            <a:tailEnd type="none" w="sm" len="sm"/>
          </a:ln>
        </p:spPr>
        <p:txBody>
          <a:bodyPr spcFirstLastPara="1" wrap="square" lIns="0" tIns="45700" rIns="0" bIns="45700" anchor="ctr" anchorCtr="0">
            <a:noAutofit/>
          </a:bodyPr>
          <a:lstStyle/>
          <a:p>
            <a:pPr lvl="0" algn="ctr"/>
            <a:r>
              <a:rPr lang="en-GB" sz="1600" b="1" dirty="0">
                <a:solidFill>
                  <a:schemeClr val="bg1"/>
                </a:solidFill>
                <a:ea typeface="Century Gothic"/>
                <a:cs typeface="Century Gothic"/>
                <a:sym typeface="Century Gothic"/>
              </a:rPr>
              <a:t>A royal assembly!</a:t>
            </a:r>
          </a:p>
          <a:p>
            <a:pPr lvl="0" algn="ctr"/>
            <a:r>
              <a:rPr lang="en-GB" sz="1600" dirty="0">
                <a:solidFill>
                  <a:schemeClr val="bg1"/>
                </a:solidFill>
                <a:ea typeface="Century Gothic"/>
                <a:cs typeface="Century Gothic"/>
                <a:sym typeface="Century Gothic"/>
              </a:rPr>
              <a:t>Lockdown, and even leaving lockdown, “has been difficult for us all”. This is what Kate, the Duchess of Cambridge said in her live assembly all about kindness last week. You can watch it by clicking the picture.</a:t>
            </a:r>
          </a:p>
        </p:txBody>
      </p:sp>
      <p:pic>
        <p:nvPicPr>
          <p:cNvPr id="13" name="Picture 2" descr="Kate Middleton Wears Marks &amp; Spencer Dress for Digital Assembly">
            <a:hlinkClick r:id="rId5"/>
            <a:extLst>
              <a:ext uri="{FF2B5EF4-FFF2-40B4-BE49-F238E27FC236}">
                <a16:creationId xmlns:a16="http://schemas.microsoft.com/office/drawing/2014/main" id="{A3F2F216-D30E-4C5B-B334-D3F1BAEA6A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163"/>
          <a:stretch/>
        </p:blipFill>
        <p:spPr bwMode="auto">
          <a:xfrm>
            <a:off x="299197" y="3660219"/>
            <a:ext cx="2345500" cy="2265189"/>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4502E8-5B81-4EDE-ADA4-8428A417A867}"/>
              </a:ext>
            </a:extLst>
          </p:cNvPr>
          <p:cNvSpPr/>
          <p:nvPr/>
        </p:nvSpPr>
        <p:spPr>
          <a:xfrm>
            <a:off x="52416" y="6635177"/>
            <a:ext cx="1919115" cy="215444"/>
          </a:xfrm>
          <a:prstGeom prst="rect">
            <a:avLst/>
          </a:prstGeom>
        </p:spPr>
        <p:txBody>
          <a:bodyPr wrap="none">
            <a:spAutoFit/>
          </a:bodyPr>
          <a:lstStyle/>
          <a:p>
            <a:r>
              <a:rPr lang="en-GB" sz="800" dirty="0">
                <a:hlinkClick r:id="rId7"/>
              </a:rPr>
              <a:t>https://safeshare.tv/x/AI8ox2bX_rQ</a:t>
            </a:r>
            <a:endParaRPr lang="en-GB" sz="800" dirty="0"/>
          </a:p>
        </p:txBody>
      </p:sp>
      <p:sp>
        <p:nvSpPr>
          <p:cNvPr id="14" name="Rectangle: Rounded Corners 33">
            <a:extLst>
              <a:ext uri="{FF2B5EF4-FFF2-40B4-BE49-F238E27FC236}">
                <a16:creationId xmlns:a16="http://schemas.microsoft.com/office/drawing/2014/main" id="{4C32CBD1-A298-4E80-9E15-4AE2CE28B936}"/>
              </a:ext>
            </a:extLst>
          </p:cNvPr>
          <p:cNvSpPr/>
          <p:nvPr/>
        </p:nvSpPr>
        <p:spPr>
          <a:xfrm>
            <a:off x="2052759" y="3573382"/>
            <a:ext cx="767522" cy="642416"/>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0:00-12:22</a:t>
            </a:r>
          </a:p>
        </p:txBody>
      </p:sp>
    </p:spTree>
    <p:extLst>
      <p:ext uri="{BB962C8B-B14F-4D97-AF65-F5344CB8AC3E}">
        <p14:creationId xmlns:p14="http://schemas.microsoft.com/office/powerpoint/2010/main" val="961115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7" name="Shape 227"/>
          <p:cNvSpPr txBox="1"/>
          <p:nvPr/>
        </p:nvSpPr>
        <p:spPr>
          <a:xfrm>
            <a:off x="757976" y="396663"/>
            <a:ext cx="7427742" cy="727370"/>
          </a:xfrm>
          <a:prstGeom prst="rect">
            <a:avLst/>
          </a:prstGeom>
          <a:noFill/>
          <a:ln>
            <a:noFill/>
          </a:ln>
        </p:spPr>
        <p:txBody>
          <a:bodyPr lIns="91425" tIns="45700" rIns="91425" bIns="45700" anchor="t" anchorCtr="0">
            <a:noAutofit/>
          </a:bodyPr>
          <a:lstStyle/>
          <a:p>
            <a:pPr lvl="0" algn="ctr">
              <a:buSzPct val="25000"/>
            </a:pPr>
            <a:r>
              <a:rPr lang="en-GB" sz="2800" b="1" dirty="0">
                <a:latin typeface="Century Gothic" panose="020B0502020202020204" pitchFamily="34" charset="0"/>
              </a:rPr>
              <a:t>Are you ready for the </a:t>
            </a:r>
            <a:r>
              <a:rPr lang="en-GB" sz="2800" b="1" dirty="0">
                <a:solidFill>
                  <a:schemeClr val="tx2"/>
                </a:solidFill>
                <a:latin typeface="Century Gothic" panose="020B0502020202020204" pitchFamily="34" charset="0"/>
              </a:rPr>
              <a:t>new normal</a:t>
            </a:r>
            <a:r>
              <a:rPr lang="en-GB" sz="2800" b="1" dirty="0">
                <a:latin typeface="Century Gothic" panose="020B0502020202020204" pitchFamily="34" charset="0"/>
              </a:rPr>
              <a:t>?</a:t>
            </a:r>
            <a:endParaRPr lang="en-GB" sz="4400" b="1" dirty="0">
              <a:latin typeface="Century Gothic" panose="020B0502020202020204" pitchFamily="34" charset="0"/>
              <a:ea typeface="Lato"/>
              <a:cs typeface="Lato"/>
              <a:sym typeface="Lato"/>
            </a:endParaRPr>
          </a:p>
        </p:txBody>
      </p:sp>
      <p:sp>
        <p:nvSpPr>
          <p:cNvPr id="11" name="Shape 223"/>
          <p:cNvSpPr/>
          <p:nvPr/>
        </p:nvSpPr>
        <p:spPr>
          <a:xfrm>
            <a:off x="4571998" y="1444372"/>
            <a:ext cx="3995802" cy="406219"/>
          </a:xfrm>
          <a:prstGeom prst="rect">
            <a:avLst/>
          </a:prstGeom>
          <a:solidFill>
            <a:schemeClr val="tx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dirty="0">
                <a:solidFill>
                  <a:schemeClr val="dk1"/>
                </a:solidFill>
                <a:latin typeface="Century Gothic" panose="020B0502020202020204" pitchFamily="34" charset="0"/>
                <a:ea typeface="Lato" panose="020F0502020204030203" pitchFamily="34" charset="0"/>
                <a:cs typeface="Lato" panose="020F0502020204030203" pitchFamily="34" charset="0"/>
                <a:sym typeface="Calibri"/>
              </a:rPr>
              <a:t>NO</a:t>
            </a:r>
          </a:p>
        </p:txBody>
      </p:sp>
      <p:sp>
        <p:nvSpPr>
          <p:cNvPr id="13" name="Shape 239"/>
          <p:cNvSpPr txBox="1"/>
          <p:nvPr/>
        </p:nvSpPr>
        <p:spPr>
          <a:xfrm>
            <a:off x="4571998" y="1837322"/>
            <a:ext cx="3995802" cy="3729466"/>
          </a:xfrm>
          <a:prstGeom prst="rect">
            <a:avLst/>
          </a:prstGeom>
          <a:noFill/>
          <a:ln w="9525" cap="flat" cmpd="sng">
            <a:solidFill>
              <a:schemeClr val="tx1"/>
            </a:solidFill>
            <a:prstDash val="solid"/>
            <a:round/>
            <a:headEnd type="none" w="med" len="med"/>
            <a:tailEnd type="none" w="med" len="med"/>
          </a:ln>
        </p:spPr>
        <p:txBody>
          <a:bodyPr lIns="91425" tIns="45700" rIns="91425" bIns="45700" anchor="t" anchorCtr="0">
            <a:noAutofit/>
          </a:bodyPr>
          <a:lstStyle/>
          <a:p>
            <a:pPr marL="285750" indent="-285750">
              <a:buClr>
                <a:schemeClr val="tx2"/>
              </a:buClr>
              <a:buFont typeface="Arial" panose="020B0604020202020204" pitchFamily="34" charset="0"/>
              <a:buChar char="•"/>
            </a:pPr>
            <a:r>
              <a:rPr lang="en-GB" sz="1600" dirty="0"/>
              <a:t>I think that the new normal is too risky- social distancing is really hard in places like shops and at school so it might not be safe.</a:t>
            </a:r>
          </a:p>
          <a:p>
            <a:pPr marL="285750" indent="-285750">
              <a:buClr>
                <a:schemeClr val="tx2"/>
              </a:buClr>
              <a:buFont typeface="Arial" panose="020B0604020202020204" pitchFamily="34" charset="0"/>
              <a:buChar char="•"/>
            </a:pPr>
            <a:r>
              <a:rPr lang="en-GB" sz="1600" dirty="0">
                <a:latin typeface="Century Gothic" panose="020B0502020202020204" pitchFamily="34" charset="0"/>
              </a:rPr>
              <a:t>I feel that it’s too soon to be making these changes. We should wait until we’re sure there won’t be a second wave.</a:t>
            </a:r>
          </a:p>
          <a:p>
            <a:pPr marL="285750" indent="-285750">
              <a:buClr>
                <a:schemeClr val="tx2"/>
              </a:buClr>
              <a:buFont typeface="Arial" panose="020B0604020202020204" pitchFamily="34" charset="0"/>
              <a:buChar char="•"/>
            </a:pPr>
            <a:r>
              <a:rPr lang="en-GB" sz="1600" dirty="0">
                <a:latin typeface="Century Gothic" panose="020B0502020202020204" pitchFamily="34" charset="0"/>
              </a:rPr>
              <a:t>I don’t think people will act sensibly with the new freedoms, so it’s not a good idea. </a:t>
            </a:r>
          </a:p>
          <a:p>
            <a:pPr marL="285750" indent="-285750">
              <a:buClr>
                <a:schemeClr val="tx2"/>
              </a:buClr>
              <a:buFont typeface="Arial" panose="020B0604020202020204" pitchFamily="34" charset="0"/>
              <a:buChar char="•"/>
            </a:pPr>
            <a:r>
              <a:rPr lang="en-GB" sz="1600" dirty="0">
                <a:latin typeface="Century Gothic" panose="020B0502020202020204" pitchFamily="34" charset="0"/>
              </a:rPr>
              <a:t>…</a:t>
            </a:r>
            <a:endParaRPr lang="en-GB" dirty="0">
              <a:latin typeface="Century Gothic" panose="020B0502020202020204" pitchFamily="34" charset="0"/>
            </a:endParaRPr>
          </a:p>
          <a:p>
            <a:pPr marL="285750" indent="-285750">
              <a:spcBef>
                <a:spcPts val="360"/>
              </a:spcBef>
              <a:buClr>
                <a:srgbClr val="45D6B8"/>
              </a:buClr>
              <a:buSzPct val="100000"/>
              <a:buFont typeface="Arial" panose="020B0604020202020204" pitchFamily="34" charset="0"/>
              <a:buChar char="•"/>
            </a:pPr>
            <a:endParaRPr lang="en-GB" dirty="0">
              <a:latin typeface="Century Gothic" panose="020B0502020202020204" pitchFamily="34" charset="0"/>
            </a:endParaRPr>
          </a:p>
        </p:txBody>
      </p:sp>
      <p:sp>
        <p:nvSpPr>
          <p:cNvPr id="16" name="Shape 234">
            <a:extLst>
              <a:ext uri="{FF2B5EF4-FFF2-40B4-BE49-F238E27FC236}">
                <a16:creationId xmlns:a16="http://schemas.microsoft.com/office/drawing/2014/main" id="{25CD6363-09FE-4405-9A35-C8E7E01047A1}"/>
              </a:ext>
            </a:extLst>
          </p:cNvPr>
          <p:cNvSpPr/>
          <p:nvPr/>
        </p:nvSpPr>
        <p:spPr>
          <a:xfrm>
            <a:off x="621692" y="1444372"/>
            <a:ext cx="3950307" cy="406219"/>
          </a:xfrm>
          <a:prstGeom prst="rect">
            <a:avLst/>
          </a:prstGeom>
          <a:solidFill>
            <a:schemeClr val="accent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dirty="0">
                <a:latin typeface="Century Gothic" panose="020B0502020202020204" pitchFamily="34" charset="0"/>
                <a:ea typeface="Lato" panose="020F0502020204030203" pitchFamily="34" charset="0"/>
                <a:cs typeface="Lato" panose="020F0502020204030203" pitchFamily="34" charset="0"/>
                <a:sym typeface="Calibri"/>
              </a:rPr>
              <a:t>YES</a:t>
            </a:r>
          </a:p>
        </p:txBody>
      </p:sp>
      <p:sp>
        <p:nvSpPr>
          <p:cNvPr id="17" name="Shape 239">
            <a:extLst>
              <a:ext uri="{FF2B5EF4-FFF2-40B4-BE49-F238E27FC236}">
                <a16:creationId xmlns:a16="http://schemas.microsoft.com/office/drawing/2014/main" id="{1F0C02F0-4A87-4064-8678-629E29065086}"/>
              </a:ext>
            </a:extLst>
          </p:cNvPr>
          <p:cNvSpPr txBox="1"/>
          <p:nvPr/>
        </p:nvSpPr>
        <p:spPr>
          <a:xfrm>
            <a:off x="621692" y="1850591"/>
            <a:ext cx="3950308" cy="3729466"/>
          </a:xfrm>
          <a:prstGeom prst="rect">
            <a:avLst/>
          </a:prstGeom>
          <a:noFill/>
          <a:ln w="9525" cap="flat" cmpd="sng">
            <a:solidFill>
              <a:schemeClr val="tx1"/>
            </a:solidFill>
            <a:prstDash val="solid"/>
            <a:round/>
            <a:headEnd type="none" w="med" len="med"/>
            <a:tailEnd type="none" w="med" len="med"/>
          </a:ln>
        </p:spPr>
        <p:txBody>
          <a:bodyPr lIns="91425" tIns="45700" rIns="91425" bIns="45700" anchor="t" anchorCtr="0">
            <a:noAutofit/>
          </a:bodyPr>
          <a:lstStyle/>
          <a:p>
            <a:pPr marL="285750" indent="-285750">
              <a:spcBef>
                <a:spcPts val="360"/>
              </a:spcBef>
              <a:buClr>
                <a:schemeClr val="accent2"/>
              </a:buClr>
              <a:buSzPct val="100000"/>
              <a:buFont typeface="Arial" panose="020B0604020202020204" pitchFamily="34" charset="0"/>
              <a:buChar char="•"/>
            </a:pPr>
            <a:r>
              <a:rPr lang="en-GB" sz="1600" dirty="0"/>
              <a:t>The new rules let us do more things while staying safe and helping to not spread the virus. I’m ready for it!</a:t>
            </a:r>
          </a:p>
          <a:p>
            <a:pPr marL="285750" indent="-285750">
              <a:spcBef>
                <a:spcPts val="360"/>
              </a:spcBef>
              <a:buClr>
                <a:schemeClr val="accent2"/>
              </a:buClr>
              <a:buSzPct val="100000"/>
              <a:buFont typeface="Arial" panose="020B0604020202020204" pitchFamily="34" charset="0"/>
              <a:buChar char="•"/>
            </a:pPr>
            <a:r>
              <a:rPr lang="en-GB" sz="1600" dirty="0"/>
              <a:t>I’m really bored of social distancing and staying at home. I want to go out and see my friends!</a:t>
            </a:r>
          </a:p>
          <a:p>
            <a:pPr marL="285750" indent="-285750">
              <a:spcBef>
                <a:spcPts val="360"/>
              </a:spcBef>
              <a:buClr>
                <a:schemeClr val="accent2"/>
              </a:buClr>
              <a:buSzPct val="100000"/>
              <a:buFont typeface="Arial" panose="020B0604020202020204" pitchFamily="34" charset="0"/>
              <a:buChar char="•"/>
            </a:pPr>
            <a:r>
              <a:rPr lang="en-GB" sz="1600" dirty="0"/>
              <a:t>The death rate has dropped, so I think this is the right time to start easing lockdown.</a:t>
            </a:r>
          </a:p>
          <a:p>
            <a:pPr marL="285750" indent="-285750">
              <a:spcBef>
                <a:spcPts val="360"/>
              </a:spcBef>
              <a:buClr>
                <a:schemeClr val="accent2"/>
              </a:buClr>
              <a:buSzPct val="100000"/>
              <a:buFont typeface="Arial" panose="020B0604020202020204" pitchFamily="34" charset="0"/>
              <a:buChar char="•"/>
            </a:pPr>
            <a:r>
              <a:rPr lang="en-GB" sz="1600" dirty="0"/>
              <a:t>…</a:t>
            </a:r>
          </a:p>
          <a:p>
            <a:pPr marL="285750" indent="-285750">
              <a:spcBef>
                <a:spcPts val="360"/>
              </a:spcBef>
              <a:buClr>
                <a:schemeClr val="accent2"/>
              </a:buClr>
              <a:buSzPct val="100000"/>
              <a:buFont typeface="Arial" charset="0"/>
              <a:buChar char="•"/>
            </a:pPr>
            <a:endParaRPr lang="en-GB" sz="1600" dirty="0">
              <a:latin typeface="Century Gothic" panose="020B0502020202020204" pitchFamily="34" charset="0"/>
            </a:endParaRPr>
          </a:p>
          <a:p>
            <a:pPr marL="285750" indent="-285750">
              <a:spcBef>
                <a:spcPts val="360"/>
              </a:spcBef>
              <a:buClr>
                <a:schemeClr val="accent2"/>
              </a:buClr>
              <a:buSzPct val="100000"/>
              <a:buFont typeface="Arial" charset="0"/>
              <a:buChar char="•"/>
            </a:pPr>
            <a:endParaRPr lang="en-GB" dirty="0">
              <a:latin typeface="Century Gothic" panose="020B0502020202020204" pitchFamily="34" charset="0"/>
            </a:endParaRPr>
          </a:p>
          <a:p>
            <a:pPr marL="285750" indent="-285750">
              <a:spcBef>
                <a:spcPts val="360"/>
              </a:spcBef>
              <a:buClr>
                <a:srgbClr val="AA32EA"/>
              </a:buClr>
              <a:buSzPct val="100000"/>
              <a:buFont typeface="Arial" charset="0"/>
              <a:buChar char="•"/>
            </a:pPr>
            <a:endParaRPr lang="en-GB" dirty="0">
              <a:latin typeface="Century Gothic" panose="020B0502020202020204" pitchFamily="34" charset="0"/>
            </a:endParaRPr>
          </a:p>
          <a:p>
            <a:pPr marL="285750" indent="-285750">
              <a:spcBef>
                <a:spcPts val="360"/>
              </a:spcBef>
              <a:buClr>
                <a:srgbClr val="AA32EA"/>
              </a:buClr>
              <a:buSzPct val="100000"/>
              <a:buFont typeface="Arial" charset="0"/>
              <a:buChar char="•"/>
            </a:pPr>
            <a:endParaRPr lang="en-GB" dirty="0">
              <a:latin typeface="Century Gothic" panose="020B0502020202020204" pitchFamily="34" charset="0"/>
            </a:endParaRPr>
          </a:p>
        </p:txBody>
      </p:sp>
      <p:pic>
        <p:nvPicPr>
          <p:cNvPr id="12" name="Picture 11">
            <a:extLst>
              <a:ext uri="{FF2B5EF4-FFF2-40B4-BE49-F238E27FC236}">
                <a16:creationId xmlns:a16="http://schemas.microsoft.com/office/drawing/2014/main" id="{73367083-E80E-432E-B480-8F7942ECD36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sp>
        <p:nvSpPr>
          <p:cNvPr id="15" name="Rectangle 14">
            <a:extLst>
              <a:ext uri="{FF2B5EF4-FFF2-40B4-BE49-F238E27FC236}">
                <a16:creationId xmlns:a16="http://schemas.microsoft.com/office/drawing/2014/main" id="{4F5DA7A7-5A8F-4DAA-A7BF-2A4DDB4FDD0C}"/>
              </a:ext>
            </a:extLst>
          </p:cNvPr>
          <p:cNvSpPr/>
          <p:nvPr/>
        </p:nvSpPr>
        <p:spPr>
          <a:xfrm>
            <a:off x="617954" y="5280932"/>
            <a:ext cx="517827" cy="5717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 name="Picture 19">
            <a:extLst>
              <a:ext uri="{FF2B5EF4-FFF2-40B4-BE49-F238E27FC236}">
                <a16:creationId xmlns:a16="http://schemas.microsoft.com/office/drawing/2014/main" id="{F0815DFE-BADD-47BD-B1FE-57C84C9CA28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3663" y="4989910"/>
            <a:ext cx="1246407" cy="1569350"/>
          </a:xfrm>
          <a:prstGeom prst="rect">
            <a:avLst/>
          </a:prstGeom>
        </p:spPr>
      </p:pic>
      <p:sp>
        <p:nvSpPr>
          <p:cNvPr id="10" name="Rectangle: Rounded Corners 33">
            <a:extLst>
              <a:ext uri="{FF2B5EF4-FFF2-40B4-BE49-F238E27FC236}">
                <a16:creationId xmlns:a16="http://schemas.microsoft.com/office/drawing/2014/main" id="{487A608E-B625-410B-AAC8-793BCFF0FA3D}"/>
              </a:ext>
            </a:extLst>
          </p:cNvPr>
          <p:cNvSpPr/>
          <p:nvPr/>
        </p:nvSpPr>
        <p:spPr>
          <a:xfrm>
            <a:off x="1500070" y="5580057"/>
            <a:ext cx="6691243" cy="868011"/>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Calling all voters!</a:t>
            </a:r>
          </a:p>
          <a:p>
            <a:pPr algn="ctr"/>
            <a:r>
              <a:rPr lang="en-GB" sz="1600" dirty="0">
                <a:solidFill>
                  <a:schemeClr val="tx1"/>
                </a:solidFill>
                <a:latin typeface="Century Gothic" panose="020B0502020202020204" pitchFamily="34" charset="0"/>
                <a:ea typeface="Century Gothic"/>
                <a:cs typeface="Century Gothic"/>
                <a:sym typeface="Century Gothic"/>
              </a:rPr>
              <a:t>You can still vote at home! Just follow the link: </a:t>
            </a:r>
            <a:r>
              <a:rPr lang="en-GB" sz="1600" dirty="0">
                <a:hlinkClick r:id="rId5"/>
              </a:rPr>
              <a:t>https://www.surveymonkey.co.uk/r/vfs-secondary-new-normal</a:t>
            </a:r>
            <a:endParaRPr lang="en-GB" sz="1600" dirty="0">
              <a:solidFill>
                <a:schemeClr val="tx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08129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6" name="Shape 246"/>
          <p:cNvSpPr txBox="1">
            <a:spLocks noGrp="1"/>
          </p:cNvSpPr>
          <p:nvPr>
            <p:ph type="title" idx="4294967295"/>
          </p:nvPr>
        </p:nvSpPr>
        <p:spPr>
          <a:xfrm>
            <a:off x="924025" y="579659"/>
            <a:ext cx="7016806" cy="792087"/>
          </a:xfrm>
          <a:prstGeom prst="rect">
            <a:avLst/>
          </a:prstGeom>
          <a:noFill/>
          <a:ln>
            <a:noFill/>
          </a:ln>
        </p:spPr>
        <p:txBody>
          <a:bodyPr lIns="91425" tIns="45700" rIns="91425" bIns="45700" anchor="t" anchorCtr="0">
            <a:noAutofit/>
          </a:bodyPr>
          <a:lstStyle/>
          <a:p>
            <a:pPr lvl="0" algn="ctr">
              <a:spcBef>
                <a:spcPts val="0"/>
              </a:spcBef>
              <a:buClr>
                <a:srgbClr val="2D2D2D"/>
              </a:buClr>
              <a:buSzPct val="25000"/>
            </a:pPr>
            <a:r>
              <a:rPr lang="en-GB" sz="2400" dirty="0">
                <a:ea typeface="Lato" panose="020F0502020204030203" pitchFamily="34" charset="0"/>
                <a:cs typeface="Lato" panose="020F0502020204030203" pitchFamily="34" charset="0"/>
                <a:sym typeface="Calibri"/>
              </a:rPr>
              <a:t>You can vote from home at…</a:t>
            </a:r>
            <a:br>
              <a:rPr lang="en-GB" sz="2400" dirty="0">
                <a:ea typeface="Lato" panose="020F0502020204030203" pitchFamily="34" charset="0"/>
                <a:cs typeface="Lato" panose="020F0502020204030203" pitchFamily="34" charset="0"/>
                <a:sym typeface="Calibri"/>
              </a:rPr>
            </a:br>
            <a:r>
              <a:rPr lang="en-GB" sz="2400" b="1" i="0" u="none" strike="noStrike" cap="none" dirty="0">
                <a:latin typeface="+mj-lt"/>
                <a:ea typeface="Lato" panose="020F0502020204030203" pitchFamily="34" charset="0"/>
                <a:cs typeface="Lato" panose="020F0502020204030203" pitchFamily="34" charset="0"/>
                <a:sym typeface="Calibri"/>
              </a:rPr>
              <a:t/>
            </a:r>
            <a:br>
              <a:rPr lang="en-GB" sz="2400" b="1" i="0" u="none" strike="noStrike" cap="none" dirty="0">
                <a:latin typeface="+mj-lt"/>
                <a:ea typeface="Lato" panose="020F0502020204030203" pitchFamily="34" charset="0"/>
                <a:cs typeface="Lato" panose="020F0502020204030203" pitchFamily="34" charset="0"/>
                <a:sym typeface="Calibri"/>
              </a:rPr>
            </a:br>
            <a:r>
              <a:rPr lang="en-GB" sz="2400" b="0" dirty="0">
                <a:hlinkClick r:id="rId3"/>
              </a:rPr>
              <a:t>https://www.surveymonkey.co.uk/r/vfs-secondary-new-normal</a:t>
            </a:r>
            <a:endParaRPr lang="en-GB" sz="2400" b="0" i="0" u="none" strike="noStrike" cap="none" dirty="0">
              <a:latin typeface="+mj-lt"/>
              <a:ea typeface="Lato" panose="020F0502020204030203" pitchFamily="34" charset="0"/>
              <a:cs typeface="Lato" panose="020F0502020204030203" pitchFamily="34" charset="0"/>
              <a:sym typeface="Calibri"/>
            </a:endParaRPr>
          </a:p>
        </p:txBody>
      </p:sp>
      <p:sp>
        <p:nvSpPr>
          <p:cNvPr id="10" name="Shape 246">
            <a:extLst>
              <a:ext uri="{FF2B5EF4-FFF2-40B4-BE49-F238E27FC236}">
                <a16:creationId xmlns:a16="http://schemas.microsoft.com/office/drawing/2014/main" id="{0E3AB6E4-44B6-934F-8BCE-3019D22BB839}"/>
              </a:ext>
            </a:extLst>
          </p:cNvPr>
          <p:cNvSpPr txBox="1">
            <a:spLocks/>
          </p:cNvSpPr>
          <p:nvPr/>
        </p:nvSpPr>
        <p:spPr>
          <a:xfrm>
            <a:off x="2390613" y="4735972"/>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dirty="0">
                <a:ea typeface="Lato" panose="020F0502020204030203" pitchFamily="34" charset="0"/>
                <a:cs typeface="Lato" panose="020F0502020204030203" pitchFamily="34" charset="0"/>
                <a:sym typeface="Calibri"/>
              </a:rPr>
              <a:t>To have your voice heard!</a:t>
            </a:r>
          </a:p>
        </p:txBody>
      </p:sp>
      <p:pic>
        <p:nvPicPr>
          <p:cNvPr id="3" name="Picture 2">
            <a:extLst>
              <a:ext uri="{FF2B5EF4-FFF2-40B4-BE49-F238E27FC236}">
                <a16:creationId xmlns:a16="http://schemas.microsoft.com/office/drawing/2014/main" id="{E61A1A30-8594-411F-ACA2-7E380A2C9AB4}"/>
              </a:ext>
            </a:extLst>
          </p:cNvPr>
          <p:cNvPicPr>
            <a:picLocks noChangeAspect="1"/>
          </p:cNvPicPr>
          <p:nvPr/>
        </p:nvPicPr>
        <p:blipFill>
          <a:blip r:embed="rId4"/>
          <a:stretch>
            <a:fillRect/>
          </a:stretch>
        </p:blipFill>
        <p:spPr>
          <a:xfrm>
            <a:off x="360687" y="5349754"/>
            <a:ext cx="1290571" cy="1194974"/>
          </a:xfrm>
          <a:prstGeom prst="rect">
            <a:avLst/>
          </a:prstGeom>
        </p:spPr>
      </p:pic>
      <p:pic>
        <p:nvPicPr>
          <p:cNvPr id="5" name="Picture 4">
            <a:extLst>
              <a:ext uri="{FF2B5EF4-FFF2-40B4-BE49-F238E27FC236}">
                <a16:creationId xmlns:a16="http://schemas.microsoft.com/office/drawing/2014/main" id="{8A3FD77D-81B2-46E1-94E4-55D987B0522A}"/>
              </a:ext>
            </a:extLst>
          </p:cNvPr>
          <p:cNvPicPr>
            <a:picLocks noChangeAspect="1"/>
          </p:cNvPicPr>
          <p:nvPr/>
        </p:nvPicPr>
        <p:blipFill>
          <a:blip r:embed="rId5"/>
          <a:stretch>
            <a:fillRect/>
          </a:stretch>
        </p:blipFill>
        <p:spPr>
          <a:xfrm>
            <a:off x="3418031" y="2066700"/>
            <a:ext cx="2037547" cy="2409285"/>
          </a:xfrm>
          <a:prstGeom prst="rect">
            <a:avLst/>
          </a:prstGeom>
        </p:spPr>
      </p:pic>
      <p:sp>
        <p:nvSpPr>
          <p:cNvPr id="7" name="Rectangle: Rounded Corners 6">
            <a:hlinkClick r:id="rId3"/>
            <a:extLst>
              <a:ext uri="{FF2B5EF4-FFF2-40B4-BE49-F238E27FC236}">
                <a16:creationId xmlns:a16="http://schemas.microsoft.com/office/drawing/2014/main" id="{96FAB829-2A57-47C3-875D-FCF8316D961E}"/>
              </a:ext>
            </a:extLst>
          </p:cNvPr>
          <p:cNvSpPr/>
          <p:nvPr/>
        </p:nvSpPr>
        <p:spPr>
          <a:xfrm>
            <a:off x="1837332" y="5792382"/>
            <a:ext cx="6945981" cy="646986"/>
          </a:xfrm>
          <a:prstGeom prst="roundRect">
            <a:avLst/>
          </a:prstGeom>
          <a:solidFill>
            <a:schemeClr val="accent1"/>
          </a:solidFill>
          <a:ln w="28575">
            <a:solidFill>
              <a:schemeClr val="tx2"/>
            </a:solidFill>
          </a:ln>
        </p:spPr>
        <p:txBody>
          <a:bodyPr wrap="square">
            <a:spAutoFit/>
          </a:bodyPr>
          <a:lstStyle/>
          <a:p>
            <a:pPr algn="ctr"/>
            <a:r>
              <a:rPr lang="en-GB" sz="1600" dirty="0">
                <a:solidFill>
                  <a:srgbClr val="060505"/>
                </a:solidFill>
              </a:rPr>
              <a:t>If you have any issues, comments or feedback, click to use the </a:t>
            </a:r>
            <a:r>
              <a:rPr lang="en-GB" sz="1600" b="1" dirty="0">
                <a:solidFill>
                  <a:srgbClr val="060505"/>
                </a:solidFill>
              </a:rPr>
              <a:t>SurveyMonkey </a:t>
            </a:r>
            <a:r>
              <a:rPr lang="en-GB" sz="1600" b="1">
                <a:solidFill>
                  <a:srgbClr val="060505"/>
                </a:solidFill>
              </a:rPr>
              <a:t>link </a:t>
            </a:r>
            <a:r>
              <a:rPr lang="en-GB" sz="1600">
                <a:solidFill>
                  <a:srgbClr val="060505"/>
                </a:solidFill>
              </a:rPr>
              <a:t>or </a:t>
            </a:r>
            <a:r>
              <a:rPr lang="en-GB" sz="1600" dirty="0">
                <a:solidFill>
                  <a:srgbClr val="060505"/>
                </a:solidFill>
              </a:rPr>
              <a:t>email </a:t>
            </a:r>
            <a:r>
              <a:rPr lang="en-GB" sz="1600" b="1" dirty="0">
                <a:solidFill>
                  <a:srgbClr val="060505"/>
                </a:solidFill>
              </a:rPr>
              <a:t>aisling@votesforschools.com.</a:t>
            </a:r>
            <a:endParaRPr lang="en-GB" sz="1600" dirty="0">
              <a:solidFill>
                <a:srgbClr val="060505"/>
              </a:solidFill>
            </a:endParaRPr>
          </a:p>
        </p:txBody>
      </p:sp>
    </p:spTree>
    <p:extLst>
      <p:ext uri="{BB962C8B-B14F-4D97-AF65-F5344CB8AC3E}">
        <p14:creationId xmlns:p14="http://schemas.microsoft.com/office/powerpoint/2010/main" val="3762038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4">
            <a:extLst>
              <a:ext uri="{FF2B5EF4-FFF2-40B4-BE49-F238E27FC236}">
                <a16:creationId xmlns:a16="http://schemas.microsoft.com/office/drawing/2014/main" id="{8C16DB5E-A906-4056-A13A-A4BBEB2879F4}"/>
              </a:ext>
            </a:extLst>
          </p:cNvPr>
          <p:cNvSpPr/>
          <p:nvPr/>
        </p:nvSpPr>
        <p:spPr>
          <a:xfrm>
            <a:off x="243628" y="289629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latin typeface="Century Gothic" panose="020B0502020202020204" pitchFamily="34" charset="0"/>
                <a:ea typeface="Lato"/>
                <a:cs typeface="Lato"/>
                <a:sym typeface="Lato"/>
              </a:rPr>
              <a:t>How to use this lesson…</a:t>
            </a:r>
            <a:endParaRPr lang="en-GB" sz="2500" b="1" dirty="0">
              <a:solidFill>
                <a:schemeClr val="tx1"/>
              </a:solidFill>
              <a:latin typeface="Century Gothic" panose="020B0502020202020204" pitchFamily="34" charset="0"/>
              <a:ea typeface="Lato"/>
              <a:cs typeface="Lato"/>
              <a:sym typeface="Lato"/>
            </a:endParaRPr>
          </a:p>
        </p:txBody>
      </p:sp>
      <p:sp>
        <p:nvSpPr>
          <p:cNvPr id="10" name="Rectangle: Rounded Corners 9">
            <a:extLst>
              <a:ext uri="{FF2B5EF4-FFF2-40B4-BE49-F238E27FC236}">
                <a16:creationId xmlns:a16="http://schemas.microsoft.com/office/drawing/2014/main" id="{48F5E4A2-4A10-4B61-9E42-2C09D862934D}"/>
              </a:ext>
            </a:extLst>
          </p:cNvPr>
          <p:cNvSpPr/>
          <p:nvPr/>
        </p:nvSpPr>
        <p:spPr>
          <a:xfrm>
            <a:off x="643807" y="4027236"/>
            <a:ext cx="2304188" cy="1287817"/>
          </a:xfrm>
          <a:prstGeom prst="round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Find this button </a:t>
            </a:r>
            <a:r>
              <a:rPr lang="en-GB" sz="1500" dirty="0"/>
              <a:t>in the bottom right of you screen to </a:t>
            </a:r>
            <a:r>
              <a:rPr lang="en-GB" sz="1500" b="1" dirty="0"/>
              <a:t>start your lesson.</a:t>
            </a:r>
          </a:p>
        </p:txBody>
      </p:sp>
      <p:sp>
        <p:nvSpPr>
          <p:cNvPr id="11" name="Rectangle: Rounded Corners 10">
            <a:extLst>
              <a:ext uri="{FF2B5EF4-FFF2-40B4-BE49-F238E27FC236}">
                <a16:creationId xmlns:a16="http://schemas.microsoft.com/office/drawing/2014/main" id="{BE19C451-EB22-4582-A982-3BD4F4A4C9E7}"/>
              </a:ext>
            </a:extLst>
          </p:cNvPr>
          <p:cNvSpPr/>
          <p:nvPr/>
        </p:nvSpPr>
        <p:spPr>
          <a:xfrm>
            <a:off x="3563476" y="4027237"/>
            <a:ext cx="2304189" cy="1287816"/>
          </a:xfrm>
          <a:prstGeom prst="roundRect">
            <a:avLst/>
          </a:prstGeom>
          <a:solidFill>
            <a:schemeClr val="accent2">
              <a:lumMod val="40000"/>
              <a:lumOff val="6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Use the </a:t>
            </a:r>
            <a:r>
              <a:rPr lang="en-GB" sz="1500" b="1" dirty="0"/>
              <a:t>arrow keys </a:t>
            </a:r>
            <a:r>
              <a:rPr lang="en-GB" sz="1500" dirty="0"/>
              <a:t>to </a:t>
            </a:r>
            <a:r>
              <a:rPr lang="en-GB" sz="1500" b="1" dirty="0"/>
              <a:t>go forwards and backwards </a:t>
            </a:r>
            <a:r>
              <a:rPr lang="en-GB" sz="1500" dirty="0"/>
              <a:t>through your lesson.</a:t>
            </a:r>
            <a:endParaRPr lang="en-GB" sz="1500" dirty="0">
              <a:highlight>
                <a:srgbClr val="FFFF00"/>
              </a:highlight>
            </a:endParaRPr>
          </a:p>
        </p:txBody>
      </p:sp>
      <p:sp>
        <p:nvSpPr>
          <p:cNvPr id="12" name="Rectangle: Rounded Corners 11">
            <a:extLst>
              <a:ext uri="{FF2B5EF4-FFF2-40B4-BE49-F238E27FC236}">
                <a16:creationId xmlns:a16="http://schemas.microsoft.com/office/drawing/2014/main" id="{7DC2F520-5CE8-49BC-9934-06026E159DD5}"/>
              </a:ext>
            </a:extLst>
          </p:cNvPr>
          <p:cNvSpPr/>
          <p:nvPr/>
        </p:nvSpPr>
        <p:spPr>
          <a:xfrm>
            <a:off x="6388652" y="4021479"/>
            <a:ext cx="2304189" cy="1300850"/>
          </a:xfrm>
          <a:prstGeom prst="roundRect">
            <a:avLst/>
          </a:prstGeom>
          <a:solidFill>
            <a:schemeClr val="accent2">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To go back to your normal screen</a:t>
            </a:r>
            <a:r>
              <a:rPr lang="en-GB" sz="1500" b="1" dirty="0"/>
              <a:t>, press the esc key</a:t>
            </a:r>
            <a:r>
              <a:rPr lang="en-GB" sz="1500" dirty="0"/>
              <a:t> on your keyboard.</a:t>
            </a:r>
          </a:p>
        </p:txBody>
      </p:sp>
      <p:sp>
        <p:nvSpPr>
          <p:cNvPr id="13" name="Rectangle: Rounded Corners 12">
            <a:extLst>
              <a:ext uri="{FF2B5EF4-FFF2-40B4-BE49-F238E27FC236}">
                <a16:creationId xmlns:a16="http://schemas.microsoft.com/office/drawing/2014/main" id="{7E870F19-20A7-4DD9-BEDB-82A5018F16F9}"/>
              </a:ext>
            </a:extLst>
          </p:cNvPr>
          <p:cNvSpPr/>
          <p:nvPr/>
        </p:nvSpPr>
        <p:spPr>
          <a:xfrm>
            <a:off x="345082" y="5618314"/>
            <a:ext cx="2727727" cy="947179"/>
          </a:xfrm>
          <a:prstGeom prst="roundRect">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In the classroom? </a:t>
            </a:r>
          </a:p>
          <a:p>
            <a:pPr algn="ctr"/>
            <a:r>
              <a:rPr lang="en-GB" sz="1300" dirty="0">
                <a:solidFill>
                  <a:schemeClr val="tx1"/>
                </a:solidFill>
              </a:rPr>
              <a:t>You need the same things, but will need to swap the parent for a partner!</a:t>
            </a:r>
          </a:p>
        </p:txBody>
      </p:sp>
      <p:sp>
        <p:nvSpPr>
          <p:cNvPr id="20" name="Rectangle: Rounded Corners 19">
            <a:extLst>
              <a:ext uri="{FF2B5EF4-FFF2-40B4-BE49-F238E27FC236}">
                <a16:creationId xmlns:a16="http://schemas.microsoft.com/office/drawing/2014/main" id="{05DE318A-69E4-41CB-AE00-5DC143B00D4E}"/>
              </a:ext>
            </a:extLst>
          </p:cNvPr>
          <p:cNvSpPr/>
          <p:nvPr/>
        </p:nvSpPr>
        <p:spPr>
          <a:xfrm>
            <a:off x="3208136" y="5606341"/>
            <a:ext cx="2727727" cy="947179"/>
          </a:xfrm>
          <a:prstGeom prst="roundRect">
            <a:avLst/>
          </a:prstGeom>
          <a:solidFill>
            <a:schemeClr val="tx2"/>
          </a:solid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300" b="1" dirty="0">
                <a:solidFill>
                  <a:schemeClr val="bg1"/>
                </a:solidFill>
              </a:rPr>
              <a:t>Learning independently? </a:t>
            </a:r>
          </a:p>
          <a:p>
            <a:pPr algn="ctr"/>
            <a:r>
              <a:rPr lang="en-GB" sz="1300" dirty="0">
                <a:solidFill>
                  <a:schemeClr val="bg1"/>
                </a:solidFill>
              </a:rPr>
              <a:t>Use the purple boxes to explore your ideas independently!</a:t>
            </a:r>
          </a:p>
        </p:txBody>
      </p:sp>
      <p:sp>
        <p:nvSpPr>
          <p:cNvPr id="16" name="Shape 114">
            <a:extLst>
              <a:ext uri="{FF2B5EF4-FFF2-40B4-BE49-F238E27FC236}">
                <a16:creationId xmlns:a16="http://schemas.microsoft.com/office/drawing/2014/main" id="{76C3CDE3-1A0A-4D27-849C-4B8B0B93A752}"/>
              </a:ext>
            </a:extLst>
          </p:cNvPr>
          <p:cNvSpPr/>
          <p:nvPr/>
        </p:nvSpPr>
        <p:spPr>
          <a:xfrm>
            <a:off x="243629" y="231779"/>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latin typeface="Century Gothic" panose="020B0502020202020204" pitchFamily="34" charset="0"/>
                <a:ea typeface="Lato"/>
                <a:cs typeface="Lato"/>
                <a:sym typeface="Lato"/>
              </a:rPr>
              <a:t>Learning from home</a:t>
            </a:r>
            <a:endParaRPr lang="en-GB" sz="2500" b="1" dirty="0">
              <a:solidFill>
                <a:schemeClr val="tx1"/>
              </a:solidFill>
              <a:latin typeface="Century Gothic" panose="020B0502020202020204" pitchFamily="34" charset="0"/>
              <a:ea typeface="Lato"/>
              <a:cs typeface="Lato"/>
              <a:sym typeface="Lato"/>
            </a:endParaRPr>
          </a:p>
        </p:txBody>
      </p:sp>
      <p:sp>
        <p:nvSpPr>
          <p:cNvPr id="17" name="Rectangle: Rounded Corners 16">
            <a:extLst>
              <a:ext uri="{FF2B5EF4-FFF2-40B4-BE49-F238E27FC236}">
                <a16:creationId xmlns:a16="http://schemas.microsoft.com/office/drawing/2014/main" id="{E062C256-F089-49C1-9506-40BCFC38E7B2}"/>
              </a:ext>
            </a:extLst>
          </p:cNvPr>
          <p:cNvSpPr/>
          <p:nvPr/>
        </p:nvSpPr>
        <p:spPr>
          <a:xfrm>
            <a:off x="349098" y="739938"/>
            <a:ext cx="8343743" cy="419012"/>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Here are some </a:t>
            </a:r>
            <a:r>
              <a:rPr lang="en-GB" sz="1500" b="1" dirty="0"/>
              <a:t>ideas of how to get the most out of this lesson at home</a:t>
            </a:r>
            <a:r>
              <a:rPr lang="en-GB" sz="1500" dirty="0"/>
              <a:t>. </a:t>
            </a:r>
          </a:p>
        </p:txBody>
      </p:sp>
      <p:sp>
        <p:nvSpPr>
          <p:cNvPr id="19" name="Rectangle: Rounded Corners 18">
            <a:extLst>
              <a:ext uri="{FF2B5EF4-FFF2-40B4-BE49-F238E27FC236}">
                <a16:creationId xmlns:a16="http://schemas.microsoft.com/office/drawing/2014/main" id="{51372078-5239-46A8-8AEB-81847EA769FE}"/>
              </a:ext>
            </a:extLst>
          </p:cNvPr>
          <p:cNvSpPr/>
          <p:nvPr/>
        </p:nvSpPr>
        <p:spPr>
          <a:xfrm>
            <a:off x="643807" y="1331738"/>
            <a:ext cx="2304188" cy="1300853"/>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Text a friend to arrange a video call </a:t>
            </a:r>
            <a:r>
              <a:rPr lang="en-GB" sz="1500" dirty="0"/>
              <a:t>so you can do some of the </a:t>
            </a:r>
            <a:r>
              <a:rPr lang="en-GB" sz="1500" b="1" dirty="0"/>
              <a:t>activities together</a:t>
            </a:r>
            <a:r>
              <a:rPr lang="en-GB" sz="1500" dirty="0"/>
              <a:t>.</a:t>
            </a:r>
          </a:p>
        </p:txBody>
      </p:sp>
      <p:sp>
        <p:nvSpPr>
          <p:cNvPr id="21" name="Rectangle: Rounded Corners 20">
            <a:extLst>
              <a:ext uri="{FF2B5EF4-FFF2-40B4-BE49-F238E27FC236}">
                <a16:creationId xmlns:a16="http://schemas.microsoft.com/office/drawing/2014/main" id="{70A948B8-DB88-42C5-95FC-B4395C309933}"/>
              </a:ext>
            </a:extLst>
          </p:cNvPr>
          <p:cNvSpPr/>
          <p:nvPr/>
        </p:nvSpPr>
        <p:spPr>
          <a:xfrm>
            <a:off x="3563477" y="1330924"/>
            <a:ext cx="2304189" cy="1300852"/>
          </a:xfrm>
          <a:prstGeom prst="roundRect">
            <a:avLst/>
          </a:prstGeom>
          <a:solidFill>
            <a:schemeClr val="tx2">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Explore the topic with a family member</a:t>
            </a:r>
            <a:r>
              <a:rPr lang="en-GB" sz="1500" dirty="0"/>
              <a:t>– how is their opinion different to yours? </a:t>
            </a:r>
          </a:p>
        </p:txBody>
      </p:sp>
      <p:sp>
        <p:nvSpPr>
          <p:cNvPr id="22" name="Rectangle: Rounded Corners 21">
            <a:extLst>
              <a:ext uri="{FF2B5EF4-FFF2-40B4-BE49-F238E27FC236}">
                <a16:creationId xmlns:a16="http://schemas.microsoft.com/office/drawing/2014/main" id="{FD54D12C-E7D6-4574-B5C9-758997D7276B}"/>
              </a:ext>
            </a:extLst>
          </p:cNvPr>
          <p:cNvSpPr/>
          <p:nvPr/>
        </p:nvSpPr>
        <p:spPr>
          <a:xfrm>
            <a:off x="6388652" y="1330924"/>
            <a:ext cx="2304189" cy="1300851"/>
          </a:xfrm>
          <a:prstGeom prst="roundRect">
            <a:avLst/>
          </a:prstGeom>
          <a:solidFill>
            <a:schemeClr val="tx2">
              <a:lumMod val="60000"/>
              <a:lumOff val="4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You might need </a:t>
            </a:r>
            <a:r>
              <a:rPr lang="en-GB" sz="1500" b="1" dirty="0" smtClean="0"/>
              <a:t>to open a word document </a:t>
            </a:r>
            <a:r>
              <a:rPr lang="en-GB" sz="1500" dirty="0" smtClean="0"/>
              <a:t>if </a:t>
            </a:r>
            <a:r>
              <a:rPr lang="en-GB" sz="1500" dirty="0"/>
              <a:t>you want to complete some of these activities.</a:t>
            </a:r>
          </a:p>
        </p:txBody>
      </p:sp>
      <p:pic>
        <p:nvPicPr>
          <p:cNvPr id="31" name="Picture 10" descr="Video Conference icon">
            <a:extLst>
              <a:ext uri="{FF2B5EF4-FFF2-40B4-BE49-F238E27FC236}">
                <a16:creationId xmlns:a16="http://schemas.microsoft.com/office/drawing/2014/main" id="{21AD6487-CC5B-4773-9919-B492FAECF8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098" y="2006536"/>
            <a:ext cx="683005" cy="68300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809F4B26-C528-4F19-9FA5-17181D75B2B9}"/>
              </a:ext>
            </a:extLst>
          </p:cNvPr>
          <p:cNvSpPr/>
          <p:nvPr/>
        </p:nvSpPr>
        <p:spPr>
          <a:xfrm>
            <a:off x="349097" y="3411305"/>
            <a:ext cx="8343743" cy="419012"/>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Use these buttons </a:t>
            </a:r>
            <a:r>
              <a:rPr lang="en-GB" sz="1500" dirty="0"/>
              <a:t>to get the most out of your lesson.</a:t>
            </a:r>
          </a:p>
        </p:txBody>
      </p:sp>
      <p:sp>
        <p:nvSpPr>
          <p:cNvPr id="9" name="Rectangle 8">
            <a:extLst>
              <a:ext uri="{FF2B5EF4-FFF2-40B4-BE49-F238E27FC236}">
                <a16:creationId xmlns:a16="http://schemas.microsoft.com/office/drawing/2014/main" id="{3541D2BD-05BE-45BA-A9D6-9EC489DF718E}"/>
              </a:ext>
            </a:extLst>
          </p:cNvPr>
          <p:cNvSpPr/>
          <p:nvPr/>
        </p:nvSpPr>
        <p:spPr>
          <a:xfrm>
            <a:off x="374497" y="4985411"/>
            <a:ext cx="517906" cy="2882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33AEE69-8A95-4893-808C-D5F454DE2FE2}"/>
              </a:ext>
            </a:extLst>
          </p:cNvPr>
          <p:cNvSpPr/>
          <p:nvPr/>
        </p:nvSpPr>
        <p:spPr>
          <a:xfrm>
            <a:off x="6071193" y="5619570"/>
            <a:ext cx="2727728" cy="946573"/>
          </a:xfrm>
          <a:prstGeom prst="roundRect">
            <a:avLst/>
          </a:prstGeom>
          <a:solidFill>
            <a:schemeClr val="bg1">
              <a:lumMod val="9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Don’t forget to vote…</a:t>
            </a:r>
          </a:p>
          <a:p>
            <a:pPr algn="ctr"/>
            <a:r>
              <a:rPr lang="en-GB" sz="1300" dirty="0">
                <a:solidFill>
                  <a:schemeClr val="tx1"/>
                </a:solidFill>
              </a:rPr>
              <a:t>You can find the link to do this on the final slide. Get your whole household involved!</a:t>
            </a:r>
          </a:p>
        </p:txBody>
      </p:sp>
      <p:pic>
        <p:nvPicPr>
          <p:cNvPr id="14" name="Picture 13">
            <a:extLst>
              <a:ext uri="{FF2B5EF4-FFF2-40B4-BE49-F238E27FC236}">
                <a16:creationId xmlns:a16="http://schemas.microsoft.com/office/drawing/2014/main" id="{85451084-3813-4DDF-A846-1968E258CFF7}"/>
              </a:ext>
            </a:extLst>
          </p:cNvPr>
          <p:cNvPicPr>
            <a:picLocks noChangeAspect="1"/>
          </p:cNvPicPr>
          <p:nvPr/>
        </p:nvPicPr>
        <p:blipFill>
          <a:blip r:embed="rId4"/>
          <a:stretch>
            <a:fillRect/>
          </a:stretch>
        </p:blipFill>
        <p:spPr>
          <a:xfrm>
            <a:off x="6183639" y="5024493"/>
            <a:ext cx="507373" cy="385298"/>
          </a:xfrm>
          <a:prstGeom prst="roundRect">
            <a:avLst/>
          </a:prstGeom>
        </p:spPr>
      </p:pic>
      <p:pic>
        <p:nvPicPr>
          <p:cNvPr id="27" name="Picture 8" descr="Compose icon">
            <a:extLst>
              <a:ext uri="{FF2B5EF4-FFF2-40B4-BE49-F238E27FC236}">
                <a16:creationId xmlns:a16="http://schemas.microsoft.com/office/drawing/2014/main" id="{4800F1A7-D716-4565-A039-6329088405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35864" y="217143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Thinking Bubble icon">
            <a:extLst>
              <a:ext uri="{FF2B5EF4-FFF2-40B4-BE49-F238E27FC236}">
                <a16:creationId xmlns:a16="http://schemas.microsoft.com/office/drawing/2014/main" id="{1C022E57-1A10-4C52-9708-14265E34105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1973" y="2103339"/>
            <a:ext cx="683005" cy="68300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F609FB5-A19F-4B64-BD33-4079086BE3B0}"/>
              </a:ext>
            </a:extLst>
          </p:cNvPr>
          <p:cNvSpPr/>
          <p:nvPr/>
        </p:nvSpPr>
        <p:spPr>
          <a:xfrm>
            <a:off x="374497" y="4985411"/>
            <a:ext cx="517906" cy="2882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 name="Graphic 29" descr="Projector screen">
            <a:extLst>
              <a:ext uri="{FF2B5EF4-FFF2-40B4-BE49-F238E27FC236}">
                <a16:creationId xmlns:a16="http://schemas.microsoft.com/office/drawing/2014/main" id="{60E20A12-BB9A-40E2-B253-07A831EB196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10903" y="4892841"/>
            <a:ext cx="558801" cy="558801"/>
          </a:xfrm>
          <a:prstGeom prst="rect">
            <a:avLst/>
          </a:prstGeom>
        </p:spPr>
      </p:pic>
      <p:sp>
        <p:nvSpPr>
          <p:cNvPr id="37" name="TextBox 36">
            <a:extLst>
              <a:ext uri="{FF2B5EF4-FFF2-40B4-BE49-F238E27FC236}">
                <a16:creationId xmlns:a16="http://schemas.microsoft.com/office/drawing/2014/main" id="{85CF1E29-28C1-4412-92EE-6C15F7AE359B}"/>
              </a:ext>
            </a:extLst>
          </p:cNvPr>
          <p:cNvSpPr txBox="1"/>
          <p:nvPr/>
        </p:nvSpPr>
        <p:spPr>
          <a:xfrm>
            <a:off x="537839" y="4921760"/>
            <a:ext cx="345233" cy="369332"/>
          </a:xfrm>
          <a:prstGeom prst="rect">
            <a:avLst/>
          </a:prstGeom>
          <a:noFill/>
        </p:spPr>
        <p:txBody>
          <a:bodyPr wrap="square" rtlCol="0">
            <a:spAutoFit/>
          </a:bodyPr>
          <a:lstStyle/>
          <a:p>
            <a:r>
              <a:rPr lang="en-GB" dirty="0">
                <a:solidFill>
                  <a:schemeClr val="tx1">
                    <a:lumMod val="50000"/>
                    <a:lumOff val="50000"/>
                  </a:schemeClr>
                </a:solidFill>
              </a:rPr>
              <a:t>–</a:t>
            </a:r>
          </a:p>
        </p:txBody>
      </p:sp>
      <p:grpSp>
        <p:nvGrpSpPr>
          <p:cNvPr id="2" name="Group 1">
            <a:extLst>
              <a:ext uri="{FF2B5EF4-FFF2-40B4-BE49-F238E27FC236}">
                <a16:creationId xmlns:a16="http://schemas.microsoft.com/office/drawing/2014/main" id="{DF4DC420-2382-496E-BF79-8E707C243310}"/>
              </a:ext>
            </a:extLst>
          </p:cNvPr>
          <p:cNvGrpSpPr/>
          <p:nvPr/>
        </p:nvGrpSpPr>
        <p:grpSpPr>
          <a:xfrm>
            <a:off x="3033111" y="4671144"/>
            <a:ext cx="1087120" cy="705228"/>
            <a:chOff x="3012999" y="4645544"/>
            <a:chExt cx="1087120" cy="705228"/>
          </a:xfrm>
        </p:grpSpPr>
        <p:pic>
          <p:nvPicPr>
            <p:cNvPr id="1030" name="Picture 6" descr="Image result for arrow keys">
              <a:extLst>
                <a:ext uri="{FF2B5EF4-FFF2-40B4-BE49-F238E27FC236}">
                  <a16:creationId xmlns:a16="http://schemas.microsoft.com/office/drawing/2014/main" id="{973948A9-FEEB-4409-95C1-867B0D56CF17}"/>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0172" t="47216" r="10083" b="29630"/>
            <a:stretch/>
          </p:blipFill>
          <p:spPr bwMode="auto">
            <a:xfrm>
              <a:off x="3012999" y="5010841"/>
              <a:ext cx="1087120" cy="339931"/>
            </a:xfrm>
            <a:prstGeom prst="roundRect">
              <a:avLst/>
            </a:prstGeom>
            <a:noFill/>
            <a:extLst>
              <a:ext uri="{909E8E84-426E-40DD-AFC4-6F175D3DCCD1}">
                <a14:hiddenFill xmlns:a14="http://schemas.microsoft.com/office/drawing/2010/main">
                  <a:solidFill>
                    <a:srgbClr val="FFFFFF"/>
                  </a:solidFill>
                </a14:hiddenFill>
              </a:ext>
            </a:extLst>
          </p:spPr>
        </p:pic>
        <p:pic>
          <p:nvPicPr>
            <p:cNvPr id="1029" name="Picture 5" descr="Image result for arrow keys">
              <a:extLst>
                <a:ext uri="{FF2B5EF4-FFF2-40B4-BE49-F238E27FC236}">
                  <a16:creationId xmlns:a16="http://schemas.microsoft.com/office/drawing/2014/main" id="{B802859F-8DD5-42B0-BFC2-152C7DEA1EC4}"/>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37401" t="22187" r="37735" b="54704"/>
            <a:stretch/>
          </p:blipFill>
          <p:spPr bwMode="auto">
            <a:xfrm>
              <a:off x="3387083" y="4645544"/>
              <a:ext cx="338953" cy="339292"/>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246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4">
            <a:extLst>
              <a:ext uri="{FF2B5EF4-FFF2-40B4-BE49-F238E27FC236}">
                <a16:creationId xmlns:a16="http://schemas.microsoft.com/office/drawing/2014/main" id="{BBB64240-36BF-45D7-9649-A6A329866282}"/>
              </a:ext>
            </a:extLst>
          </p:cNvPr>
          <p:cNvSpPr/>
          <p:nvPr/>
        </p:nvSpPr>
        <p:spPr>
          <a:xfrm>
            <a:off x="1201837" y="435492"/>
            <a:ext cx="6740321" cy="1128558"/>
          </a:xfrm>
          <a:prstGeom prst="rect">
            <a:avLst/>
          </a:prstGeom>
          <a:noFill/>
          <a:ln>
            <a:noFill/>
          </a:ln>
        </p:spPr>
        <p:txBody>
          <a:bodyPr lIns="0" tIns="45700" rIns="91425" bIns="45700" anchor="t" anchorCtr="0">
            <a:noAutofit/>
          </a:bodyPr>
          <a:lstStyle/>
          <a:p>
            <a:pPr lvl="0" algn="ctr">
              <a:buSzPct val="25000"/>
            </a:pPr>
            <a:r>
              <a:rPr lang="en-GB" sz="2800" b="1" dirty="0">
                <a:latin typeface="Century Gothic" panose="020B0502020202020204" pitchFamily="34" charset="0"/>
              </a:rPr>
              <a:t>Are you ready for the </a:t>
            </a:r>
            <a:r>
              <a:rPr lang="en-GB" sz="2800" b="1" dirty="0">
                <a:solidFill>
                  <a:schemeClr val="tx2"/>
                </a:solidFill>
                <a:latin typeface="Century Gothic" panose="020B0502020202020204" pitchFamily="34" charset="0"/>
              </a:rPr>
              <a:t>new normal</a:t>
            </a:r>
            <a:r>
              <a:rPr lang="en-GB" sz="2800" b="1" dirty="0">
                <a:latin typeface="Century Gothic" panose="020B0502020202020204" pitchFamily="34" charset="0"/>
              </a:rPr>
              <a:t>?</a:t>
            </a:r>
            <a:endParaRPr lang="en-GB" sz="4400" b="1" dirty="0">
              <a:latin typeface="Century Gothic" panose="020B0502020202020204" pitchFamily="34" charset="0"/>
              <a:ea typeface="Lato"/>
              <a:cs typeface="Lato"/>
              <a:sym typeface="Lato"/>
            </a:endParaRPr>
          </a:p>
        </p:txBody>
      </p:sp>
      <p:pic>
        <p:nvPicPr>
          <p:cNvPr id="4" name="Picture 3">
            <a:extLst>
              <a:ext uri="{FF2B5EF4-FFF2-40B4-BE49-F238E27FC236}">
                <a16:creationId xmlns:a16="http://schemas.microsoft.com/office/drawing/2014/main" id="{E68550FF-A92C-40CE-865B-5637BEB4D0C4}"/>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pic>
        <p:nvPicPr>
          <p:cNvPr id="2" name="Picture 1">
            <a:extLst>
              <a:ext uri="{FF2B5EF4-FFF2-40B4-BE49-F238E27FC236}">
                <a16:creationId xmlns:a16="http://schemas.microsoft.com/office/drawing/2014/main" id="{2D15763D-24FD-4FB2-B02C-20B0C4E72E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7226" y="1331728"/>
            <a:ext cx="7349548" cy="4899699"/>
          </a:xfrm>
          <a:prstGeom prst="rect">
            <a:avLst/>
          </a:prstGeom>
        </p:spPr>
      </p:pic>
    </p:spTree>
    <p:extLst>
      <p:ext uri="{BB962C8B-B14F-4D97-AF65-F5344CB8AC3E}">
        <p14:creationId xmlns:p14="http://schemas.microsoft.com/office/powerpoint/2010/main" val="146772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65B89-4449-4F1A-B5F8-3D4F841E3550}"/>
              </a:ext>
            </a:extLst>
          </p:cNvPr>
          <p:cNvPicPr>
            <a:picLocks noChangeAspect="1"/>
          </p:cNvPicPr>
          <p:nvPr/>
        </p:nvPicPr>
        <p:blipFill>
          <a:blip r:embed="rId3"/>
          <a:stretch>
            <a:fillRect/>
          </a:stretch>
        </p:blipFill>
        <p:spPr>
          <a:xfrm>
            <a:off x="253736" y="4820052"/>
            <a:ext cx="4726553" cy="1727988"/>
          </a:xfrm>
          <a:prstGeom prst="rect">
            <a:avLst/>
          </a:prstGeom>
        </p:spPr>
      </p:pic>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21" name="Pentagon 20"/>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1</a:t>
            </a: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4" name="Shape 114">
            <a:extLst>
              <a:ext uri="{FF2B5EF4-FFF2-40B4-BE49-F238E27FC236}">
                <a16:creationId xmlns:a16="http://schemas.microsoft.com/office/drawing/2014/main" id="{DF166B11-9FFE-42D4-A3E3-C72FEBAA2E78}"/>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Why are we talking about this?</a:t>
            </a:r>
            <a:endParaRPr lang="en-GB" sz="2800" b="1" dirty="0">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sp>
        <p:nvSpPr>
          <p:cNvPr id="26" name="Rectangle: Rounded Corners 33">
            <a:extLst>
              <a:ext uri="{FF2B5EF4-FFF2-40B4-BE49-F238E27FC236}">
                <a16:creationId xmlns:a16="http://schemas.microsoft.com/office/drawing/2014/main" id="{2C68F25B-34E2-45D1-8B1A-16E0270F7841}"/>
              </a:ext>
            </a:extLst>
          </p:cNvPr>
          <p:cNvSpPr/>
          <p:nvPr/>
        </p:nvSpPr>
        <p:spPr>
          <a:xfrm>
            <a:off x="311032" y="2904886"/>
            <a:ext cx="4611959" cy="1705518"/>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Reports have shown that </a:t>
            </a:r>
            <a:r>
              <a:rPr lang="en-GB" sz="1600" b="1" dirty="0">
                <a:solidFill>
                  <a:schemeClr val="tx1"/>
                </a:solidFill>
                <a:latin typeface="Century Gothic" panose="020B0502020202020204" pitchFamily="34" charset="0"/>
                <a:ea typeface="Century Gothic"/>
                <a:cs typeface="Century Gothic"/>
                <a:sym typeface="Century Gothic"/>
              </a:rPr>
              <a:t>2.3 million children have done ‘almost no schoolwork’ </a:t>
            </a:r>
            <a:r>
              <a:rPr lang="en-GB" sz="1600" dirty="0">
                <a:solidFill>
                  <a:schemeClr val="tx1"/>
                </a:solidFill>
                <a:latin typeface="Century Gothic" panose="020B0502020202020204" pitchFamily="34" charset="0"/>
                <a:ea typeface="Century Gothic"/>
                <a:cs typeface="Century Gothic"/>
                <a:sym typeface="Century Gothic"/>
              </a:rPr>
              <a:t>since the beginning of March. This, along with fears about jobs and the economy has pushed the government towards taking </a:t>
            </a:r>
            <a:r>
              <a:rPr lang="en-GB" sz="1600" b="1" dirty="0">
                <a:solidFill>
                  <a:schemeClr val="tx1"/>
                </a:solidFill>
                <a:latin typeface="Century Gothic" panose="020B0502020202020204" pitchFamily="34" charset="0"/>
                <a:ea typeface="Century Gothic"/>
                <a:cs typeface="Century Gothic"/>
                <a:sym typeface="Century Gothic"/>
              </a:rPr>
              <a:t>the first steps into what will be the new normal. </a:t>
            </a:r>
          </a:p>
        </p:txBody>
      </p:sp>
      <p:sp>
        <p:nvSpPr>
          <p:cNvPr id="11" name="Rectangle: Rounded Corners 33">
            <a:extLst>
              <a:ext uri="{FF2B5EF4-FFF2-40B4-BE49-F238E27FC236}">
                <a16:creationId xmlns:a16="http://schemas.microsoft.com/office/drawing/2014/main" id="{E740C0C1-6EEC-4AFF-A102-10D454CA331A}"/>
              </a:ext>
            </a:extLst>
          </p:cNvPr>
          <p:cNvSpPr/>
          <p:nvPr/>
        </p:nvSpPr>
        <p:spPr>
          <a:xfrm>
            <a:off x="4572000" y="1180173"/>
            <a:ext cx="4285906" cy="1468017"/>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We’ve been in lockdown since March and with shops shut, holidays cancelled, social distancing in place and many students learning from home, </a:t>
            </a:r>
            <a:r>
              <a:rPr lang="en-GB" sz="1600" b="1" dirty="0">
                <a:solidFill>
                  <a:schemeClr val="tx1"/>
                </a:solidFill>
                <a:latin typeface="Century Gothic" panose="020B0502020202020204" pitchFamily="34" charset="0"/>
                <a:ea typeface="Century Gothic"/>
                <a:cs typeface="Century Gothic"/>
                <a:sym typeface="Century Gothic"/>
              </a:rPr>
              <a:t>the situation has felt far from normal</a:t>
            </a:r>
            <a:r>
              <a:rPr lang="en-GB" sz="1600" dirty="0">
                <a:solidFill>
                  <a:schemeClr val="tx1"/>
                </a:solidFill>
                <a:latin typeface="Century Gothic" panose="020B0502020202020204" pitchFamily="34" charset="0"/>
                <a:ea typeface="Century Gothic"/>
                <a:cs typeface="Century Gothic"/>
                <a:sym typeface="Century Gothic"/>
              </a:rPr>
              <a:t>.</a:t>
            </a:r>
          </a:p>
        </p:txBody>
      </p:sp>
      <p:sp>
        <p:nvSpPr>
          <p:cNvPr id="12" name="Rectangle: Rounded Corners 33">
            <a:extLst>
              <a:ext uri="{FF2B5EF4-FFF2-40B4-BE49-F238E27FC236}">
                <a16:creationId xmlns:a16="http://schemas.microsoft.com/office/drawing/2014/main" id="{9931AD35-40D7-4C94-8267-931E4CABE5B4}"/>
              </a:ext>
            </a:extLst>
          </p:cNvPr>
          <p:cNvSpPr/>
          <p:nvPr/>
        </p:nvSpPr>
        <p:spPr>
          <a:xfrm>
            <a:off x="4980289" y="4866417"/>
            <a:ext cx="3820897" cy="1635258"/>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However, others are concerned that opening too soon and not doing it properly can risk a second spike, which could set us back even further. But what do you think? </a:t>
            </a:r>
            <a:r>
              <a:rPr lang="en-GB" sz="1600" b="1" dirty="0">
                <a:solidFill>
                  <a:schemeClr val="tx1"/>
                </a:solidFill>
                <a:latin typeface="Century Gothic" panose="020B0502020202020204" pitchFamily="34" charset="0"/>
                <a:ea typeface="Century Gothic"/>
                <a:cs typeface="Century Gothic"/>
                <a:sym typeface="Century Gothic"/>
              </a:rPr>
              <a:t>Are you ready for the new normal? </a:t>
            </a:r>
          </a:p>
        </p:txBody>
      </p:sp>
      <p:pic>
        <p:nvPicPr>
          <p:cNvPr id="2" name="Picture 1">
            <a:extLst>
              <a:ext uri="{FF2B5EF4-FFF2-40B4-BE49-F238E27FC236}">
                <a16:creationId xmlns:a16="http://schemas.microsoft.com/office/drawing/2014/main" id="{513FBAF8-E3E4-410F-A324-D0555DE6687A}"/>
              </a:ext>
            </a:extLst>
          </p:cNvPr>
          <p:cNvPicPr>
            <a:picLocks noChangeAspect="1"/>
          </p:cNvPicPr>
          <p:nvPr/>
        </p:nvPicPr>
        <p:blipFill rotWithShape="1">
          <a:blip r:embed="rId5"/>
          <a:srcRect t="11670" b="6159"/>
          <a:stretch/>
        </p:blipFill>
        <p:spPr>
          <a:xfrm>
            <a:off x="530098" y="786430"/>
            <a:ext cx="3935867" cy="2024137"/>
          </a:xfrm>
          <a:prstGeom prst="rect">
            <a:avLst/>
          </a:prstGeom>
        </p:spPr>
      </p:pic>
      <p:pic>
        <p:nvPicPr>
          <p:cNvPr id="13" name="Picture 12">
            <a:extLst>
              <a:ext uri="{FF2B5EF4-FFF2-40B4-BE49-F238E27FC236}">
                <a16:creationId xmlns:a16="http://schemas.microsoft.com/office/drawing/2014/main" id="{B969E6D0-EE31-4A51-A205-20216E38FFEA}"/>
              </a:ext>
            </a:extLst>
          </p:cNvPr>
          <p:cNvPicPr>
            <a:picLocks noChangeAspect="1"/>
          </p:cNvPicPr>
          <p:nvPr/>
        </p:nvPicPr>
        <p:blipFill rotWithShape="1">
          <a:blip r:embed="rId6"/>
          <a:srcRect l="1031" b="18547"/>
          <a:stretch/>
        </p:blipFill>
        <p:spPr>
          <a:xfrm>
            <a:off x="5084487" y="2773992"/>
            <a:ext cx="3612499" cy="1933558"/>
          </a:xfrm>
          <a:prstGeom prst="rect">
            <a:avLst/>
          </a:prstGeom>
        </p:spPr>
      </p:pic>
    </p:spTree>
    <p:extLst>
      <p:ext uri="{BB962C8B-B14F-4D97-AF65-F5344CB8AC3E}">
        <p14:creationId xmlns:p14="http://schemas.microsoft.com/office/powerpoint/2010/main" val="35507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4" name="Shape 114">
            <a:extLst>
              <a:ext uri="{FF2B5EF4-FFF2-40B4-BE49-F238E27FC236}">
                <a16:creationId xmlns:a16="http://schemas.microsoft.com/office/drawing/2014/main" id="{DF166B11-9FFE-42D4-A3E3-C72FEBAA2E78}"/>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What is the new normal?</a:t>
            </a:r>
            <a:endParaRPr lang="en-GB" sz="2800" b="1" dirty="0">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pic>
        <p:nvPicPr>
          <p:cNvPr id="17" name="Picture 16" descr="A close up of a logo&#10;&#10;Description automatically generated">
            <a:extLst>
              <a:ext uri="{FF2B5EF4-FFF2-40B4-BE49-F238E27FC236}">
                <a16:creationId xmlns:a16="http://schemas.microsoft.com/office/drawing/2014/main" id="{CAE6F3A4-09EF-4D97-A0EA-601448BA860F}"/>
              </a:ext>
            </a:extLst>
          </p:cNvPr>
          <p:cNvPicPr>
            <a:picLocks noChangeAspect="1"/>
          </p:cNvPicPr>
          <p:nvPr/>
        </p:nvPicPr>
        <p:blipFill>
          <a:blip r:embed="rId4"/>
          <a:stretch>
            <a:fillRect/>
          </a:stretch>
        </p:blipFill>
        <p:spPr>
          <a:xfrm>
            <a:off x="674395" y="2017935"/>
            <a:ext cx="576000" cy="576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9F62318A-ED3C-4C12-97C7-DF0C73B2336F}"/>
              </a:ext>
            </a:extLst>
          </p:cNvPr>
          <p:cNvPicPr>
            <a:picLocks noChangeAspect="1"/>
          </p:cNvPicPr>
          <p:nvPr/>
        </p:nvPicPr>
        <p:blipFill>
          <a:blip r:embed="rId5"/>
          <a:stretch>
            <a:fillRect/>
          </a:stretch>
        </p:blipFill>
        <p:spPr>
          <a:xfrm>
            <a:off x="7361023" y="1753294"/>
            <a:ext cx="576000" cy="576000"/>
          </a:xfrm>
          <a:prstGeom prst="rect">
            <a:avLst/>
          </a:prstGeom>
        </p:spPr>
      </p:pic>
      <p:pic>
        <p:nvPicPr>
          <p:cNvPr id="23" name="Picture 22" descr="A close up of a sign&#10;&#10;Description automatically generated">
            <a:extLst>
              <a:ext uri="{FF2B5EF4-FFF2-40B4-BE49-F238E27FC236}">
                <a16:creationId xmlns:a16="http://schemas.microsoft.com/office/drawing/2014/main" id="{40F93B69-74BE-4468-992F-A26648FD466C}"/>
              </a:ext>
            </a:extLst>
          </p:cNvPr>
          <p:cNvPicPr>
            <a:picLocks noChangeAspect="1"/>
          </p:cNvPicPr>
          <p:nvPr/>
        </p:nvPicPr>
        <p:blipFill>
          <a:blip r:embed="rId6"/>
          <a:stretch>
            <a:fillRect/>
          </a:stretch>
        </p:blipFill>
        <p:spPr>
          <a:xfrm>
            <a:off x="5630758" y="5617052"/>
            <a:ext cx="655356" cy="655356"/>
          </a:xfrm>
          <a:prstGeom prst="rect">
            <a:avLst/>
          </a:prstGeom>
        </p:spPr>
      </p:pic>
      <p:pic>
        <p:nvPicPr>
          <p:cNvPr id="24" name="Picture 23" descr="A picture containing clock, drawing&#10;&#10;Description automatically generated">
            <a:extLst>
              <a:ext uri="{FF2B5EF4-FFF2-40B4-BE49-F238E27FC236}">
                <a16:creationId xmlns:a16="http://schemas.microsoft.com/office/drawing/2014/main" id="{81778962-8599-4AF9-A2D1-EB6A6EE31E8B}"/>
              </a:ext>
            </a:extLst>
          </p:cNvPr>
          <p:cNvPicPr>
            <a:picLocks noChangeAspect="1"/>
          </p:cNvPicPr>
          <p:nvPr/>
        </p:nvPicPr>
        <p:blipFill>
          <a:blip r:embed="rId7"/>
          <a:stretch>
            <a:fillRect/>
          </a:stretch>
        </p:blipFill>
        <p:spPr>
          <a:xfrm>
            <a:off x="7890118" y="5014154"/>
            <a:ext cx="616335" cy="616335"/>
          </a:xfrm>
          <a:prstGeom prst="rect">
            <a:avLst/>
          </a:prstGeom>
        </p:spPr>
      </p:pic>
      <p:pic>
        <p:nvPicPr>
          <p:cNvPr id="25" name="Picture 24" descr="A picture containing light, drawing&#10;&#10;Description automatically generated">
            <a:extLst>
              <a:ext uri="{FF2B5EF4-FFF2-40B4-BE49-F238E27FC236}">
                <a16:creationId xmlns:a16="http://schemas.microsoft.com/office/drawing/2014/main" id="{C38B1E88-08B5-4E46-86CE-5BB2DD53B730}"/>
              </a:ext>
            </a:extLst>
          </p:cNvPr>
          <p:cNvPicPr>
            <a:picLocks noChangeAspect="1"/>
          </p:cNvPicPr>
          <p:nvPr/>
        </p:nvPicPr>
        <p:blipFill>
          <a:blip r:embed="rId8"/>
          <a:stretch>
            <a:fillRect/>
          </a:stretch>
        </p:blipFill>
        <p:spPr>
          <a:xfrm flipH="1">
            <a:off x="8222462" y="3036269"/>
            <a:ext cx="666432" cy="666432"/>
          </a:xfrm>
          <a:prstGeom prst="rect">
            <a:avLst/>
          </a:prstGeom>
        </p:spPr>
      </p:pic>
      <p:pic>
        <p:nvPicPr>
          <p:cNvPr id="26" name="Picture 25" descr="A close up of a sign&#10;&#10;Description automatically generated">
            <a:extLst>
              <a:ext uri="{FF2B5EF4-FFF2-40B4-BE49-F238E27FC236}">
                <a16:creationId xmlns:a16="http://schemas.microsoft.com/office/drawing/2014/main" id="{68E9A5FA-FBEE-4565-8DA1-EDF4C4440B82}"/>
              </a:ext>
            </a:extLst>
          </p:cNvPr>
          <p:cNvPicPr>
            <a:picLocks noChangeAspect="1"/>
          </p:cNvPicPr>
          <p:nvPr/>
        </p:nvPicPr>
        <p:blipFill>
          <a:blip r:embed="rId9"/>
          <a:stretch>
            <a:fillRect/>
          </a:stretch>
        </p:blipFill>
        <p:spPr>
          <a:xfrm>
            <a:off x="539965" y="5153152"/>
            <a:ext cx="609601" cy="609601"/>
          </a:xfrm>
          <a:prstGeom prst="rect">
            <a:avLst/>
          </a:prstGeom>
        </p:spPr>
      </p:pic>
      <p:sp>
        <p:nvSpPr>
          <p:cNvPr id="29" name="Rectangle: Rounded Corners 28">
            <a:extLst>
              <a:ext uri="{FF2B5EF4-FFF2-40B4-BE49-F238E27FC236}">
                <a16:creationId xmlns:a16="http://schemas.microsoft.com/office/drawing/2014/main" id="{450B04BC-F501-4ADA-B2BA-FAC78EDBEF6B}"/>
              </a:ext>
            </a:extLst>
          </p:cNvPr>
          <p:cNvSpPr/>
          <p:nvPr/>
        </p:nvSpPr>
        <p:spPr>
          <a:xfrm>
            <a:off x="417242" y="6095928"/>
            <a:ext cx="1835070" cy="468233"/>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rPr>
              <a:t>Is it a good idea?</a:t>
            </a:r>
          </a:p>
        </p:txBody>
      </p:sp>
      <p:pic>
        <p:nvPicPr>
          <p:cNvPr id="1028" name="Picture 4" descr="Bus icon">
            <a:extLst>
              <a:ext uri="{FF2B5EF4-FFF2-40B4-BE49-F238E27FC236}">
                <a16:creationId xmlns:a16="http://schemas.microsoft.com/office/drawing/2014/main" id="{1393D8FD-9383-464C-99D9-476AAB04007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31225" y="3255053"/>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humbs up sign">
            <a:extLst>
              <a:ext uri="{FF2B5EF4-FFF2-40B4-BE49-F238E27FC236}">
                <a16:creationId xmlns:a16="http://schemas.microsoft.com/office/drawing/2014/main" id="{A0B5CB8E-ED6F-4D21-8DA7-843FEC58D7A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329119" y="5956945"/>
            <a:ext cx="720000" cy="720000"/>
          </a:xfrm>
          <a:prstGeom prst="rect">
            <a:avLst/>
          </a:prstGeom>
        </p:spPr>
      </p:pic>
      <p:pic>
        <p:nvPicPr>
          <p:cNvPr id="6" name="Graphic 5" descr="Thumbs Down">
            <a:extLst>
              <a:ext uri="{FF2B5EF4-FFF2-40B4-BE49-F238E27FC236}">
                <a16:creationId xmlns:a16="http://schemas.microsoft.com/office/drawing/2014/main" id="{1F20DA38-5C48-4302-8D71-778187814CC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3011205" y="5948815"/>
            <a:ext cx="720000" cy="720000"/>
          </a:xfrm>
          <a:prstGeom prst="rect">
            <a:avLst/>
          </a:prstGeom>
        </p:spPr>
      </p:pic>
      <p:sp>
        <p:nvSpPr>
          <p:cNvPr id="30" name="Cloud 29">
            <a:extLst>
              <a:ext uri="{FF2B5EF4-FFF2-40B4-BE49-F238E27FC236}">
                <a16:creationId xmlns:a16="http://schemas.microsoft.com/office/drawing/2014/main" id="{EC84CEB6-782E-41DB-BE79-9AD65CD8AAEC}"/>
              </a:ext>
            </a:extLst>
          </p:cNvPr>
          <p:cNvSpPr/>
          <p:nvPr/>
        </p:nvSpPr>
        <p:spPr>
          <a:xfrm>
            <a:off x="1544459" y="2075408"/>
            <a:ext cx="6207975" cy="3456426"/>
          </a:xfrm>
          <a:prstGeom prst="cloud">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b="1" dirty="0">
                <a:solidFill>
                  <a:schemeClr val="tx1"/>
                </a:solidFill>
                <a:latin typeface="Century Gothic" panose="020B0502020202020204" pitchFamily="34" charset="0"/>
              </a:rPr>
              <a:t>Group task (5-10 mins)</a:t>
            </a:r>
          </a:p>
          <a:p>
            <a:pPr algn="ctr"/>
            <a:r>
              <a:rPr lang="en-GB" sz="1600" dirty="0">
                <a:solidFill>
                  <a:schemeClr val="tx1"/>
                </a:solidFill>
                <a:latin typeface="Century Gothic" panose="020B0502020202020204" pitchFamily="34" charset="0"/>
              </a:rPr>
              <a:t>Have a look at some of the changes to lockdown that are happening in England and consider whether you think these changes are a good idea. If you think it is, put your thumb up. If you think it’s not, put your thumb down. Be ready to explain your reasons.</a:t>
            </a:r>
          </a:p>
        </p:txBody>
      </p:sp>
      <p:sp>
        <p:nvSpPr>
          <p:cNvPr id="31" name="Rectangle: Rounded Corners 33">
            <a:extLst>
              <a:ext uri="{FF2B5EF4-FFF2-40B4-BE49-F238E27FC236}">
                <a16:creationId xmlns:a16="http://schemas.microsoft.com/office/drawing/2014/main" id="{C7ADD123-73B5-4C21-8299-CD80710FC84B}"/>
              </a:ext>
            </a:extLst>
          </p:cNvPr>
          <p:cNvSpPr/>
          <p:nvPr/>
        </p:nvSpPr>
        <p:spPr>
          <a:xfrm>
            <a:off x="417242" y="783219"/>
            <a:ext cx="7508501" cy="816519"/>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There are lots of different measures the government have put in place to make sure everything can open safely and we don’t risk a second peak.</a:t>
            </a:r>
          </a:p>
        </p:txBody>
      </p:sp>
      <p:sp>
        <p:nvSpPr>
          <p:cNvPr id="20" name="Pentagon 20">
            <a:extLst>
              <a:ext uri="{FF2B5EF4-FFF2-40B4-BE49-F238E27FC236}">
                <a16:creationId xmlns:a16="http://schemas.microsoft.com/office/drawing/2014/main" id="{18F4CEA0-1C56-47EC-89A7-6D978051BFF2}"/>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2</a:t>
            </a:r>
          </a:p>
        </p:txBody>
      </p:sp>
    </p:spTree>
    <p:extLst>
      <p:ext uri="{BB962C8B-B14F-4D97-AF65-F5344CB8AC3E}">
        <p14:creationId xmlns:p14="http://schemas.microsoft.com/office/powerpoint/2010/main" val="1439976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33">
            <a:extLst>
              <a:ext uri="{FF2B5EF4-FFF2-40B4-BE49-F238E27FC236}">
                <a16:creationId xmlns:a16="http://schemas.microsoft.com/office/drawing/2014/main" id="{84DD308B-034D-4D26-92B2-869BD659A873}"/>
              </a:ext>
            </a:extLst>
          </p:cNvPr>
          <p:cNvSpPr/>
          <p:nvPr/>
        </p:nvSpPr>
        <p:spPr>
          <a:xfrm>
            <a:off x="4645369" y="4040574"/>
            <a:ext cx="3489988" cy="980949"/>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Anyone travelling to the UK has to stay in </a:t>
            </a:r>
            <a:r>
              <a:rPr lang="en-GB" sz="1600" b="1" dirty="0">
                <a:solidFill>
                  <a:schemeClr val="tx1"/>
                </a:solidFill>
                <a:latin typeface="Century Gothic" panose="020B0502020202020204" pitchFamily="34" charset="0"/>
                <a:ea typeface="Century Gothic"/>
                <a:cs typeface="Century Gothic"/>
                <a:sym typeface="Century Gothic"/>
              </a:rPr>
              <a:t>quarantine for 14 days afterwards. </a:t>
            </a:r>
          </a:p>
        </p:txBody>
      </p:sp>
      <p:sp>
        <p:nvSpPr>
          <p:cNvPr id="27" name="Rectangle: Rounded Corners 33">
            <a:extLst>
              <a:ext uri="{FF2B5EF4-FFF2-40B4-BE49-F238E27FC236}">
                <a16:creationId xmlns:a16="http://schemas.microsoft.com/office/drawing/2014/main" id="{63A70965-BE01-4465-868A-8C4E84D25E5F}"/>
              </a:ext>
            </a:extLst>
          </p:cNvPr>
          <p:cNvSpPr/>
          <p:nvPr/>
        </p:nvSpPr>
        <p:spPr>
          <a:xfrm>
            <a:off x="4583215" y="719663"/>
            <a:ext cx="3200957" cy="1257765"/>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 Premier League has started again. </a:t>
            </a:r>
            <a:r>
              <a:rPr lang="en-GB" sz="1600" b="1" dirty="0">
                <a:solidFill>
                  <a:schemeClr val="tx1"/>
                </a:solidFill>
                <a:latin typeface="Century Gothic" panose="020B0502020202020204" pitchFamily="34" charset="0"/>
                <a:ea typeface="Century Gothic"/>
                <a:cs typeface="Century Gothic"/>
                <a:sym typeface="Century Gothic"/>
              </a:rPr>
              <a:t>Fans won’t be allowed to go to matches</a:t>
            </a:r>
            <a:r>
              <a:rPr lang="en-GB" sz="1600" dirty="0">
                <a:solidFill>
                  <a:schemeClr val="tx1"/>
                </a:solidFill>
                <a:latin typeface="Century Gothic" panose="020B0502020202020204" pitchFamily="34" charset="0"/>
                <a:ea typeface="Century Gothic"/>
                <a:cs typeface="Century Gothic"/>
                <a:sym typeface="Century Gothic"/>
              </a:rPr>
              <a:t>, but they will be on Tv.</a:t>
            </a:r>
          </a:p>
        </p:txBody>
      </p:sp>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4" name="Shape 114">
            <a:extLst>
              <a:ext uri="{FF2B5EF4-FFF2-40B4-BE49-F238E27FC236}">
                <a16:creationId xmlns:a16="http://schemas.microsoft.com/office/drawing/2014/main" id="{DF166B11-9FFE-42D4-A3E3-C72FEBAA2E78}"/>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What is the new normal?</a:t>
            </a:r>
            <a:endParaRPr lang="en-GB" sz="2800" b="1" dirty="0">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sp>
        <p:nvSpPr>
          <p:cNvPr id="10" name="Rectangle: Rounded Corners 33">
            <a:extLst>
              <a:ext uri="{FF2B5EF4-FFF2-40B4-BE49-F238E27FC236}">
                <a16:creationId xmlns:a16="http://schemas.microsoft.com/office/drawing/2014/main" id="{A86A418F-8726-4B2C-B900-5B82B78BFF44}"/>
              </a:ext>
            </a:extLst>
          </p:cNvPr>
          <p:cNvSpPr/>
          <p:nvPr/>
        </p:nvSpPr>
        <p:spPr>
          <a:xfrm>
            <a:off x="480736" y="820926"/>
            <a:ext cx="3549004" cy="1898018"/>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Shops have </a:t>
            </a:r>
            <a:r>
              <a:rPr lang="en-GB" sz="1600" b="1" dirty="0">
                <a:solidFill>
                  <a:schemeClr val="tx1"/>
                </a:solidFill>
                <a:latin typeface="Century Gothic" panose="020B0502020202020204" pitchFamily="34" charset="0"/>
                <a:ea typeface="Century Gothic"/>
                <a:cs typeface="Century Gothic"/>
                <a:sym typeface="Century Gothic"/>
              </a:rPr>
              <a:t>now opened, </a:t>
            </a:r>
            <a:r>
              <a:rPr lang="en-GB" sz="1600" dirty="0">
                <a:solidFill>
                  <a:schemeClr val="tx1"/>
                </a:solidFill>
                <a:latin typeface="Century Gothic" panose="020B0502020202020204" pitchFamily="34" charset="0"/>
                <a:ea typeface="Century Gothic"/>
                <a:cs typeface="Century Gothic"/>
                <a:sym typeface="Century Gothic"/>
              </a:rPr>
              <a:t>though many people will have to queue to get in. Most </a:t>
            </a:r>
            <a:r>
              <a:rPr lang="en-GB" sz="1600" b="1" dirty="0">
                <a:solidFill>
                  <a:schemeClr val="tx1"/>
                </a:solidFill>
                <a:latin typeface="Century Gothic" panose="020B0502020202020204" pitchFamily="34" charset="0"/>
                <a:ea typeface="Century Gothic"/>
                <a:cs typeface="Century Gothic"/>
                <a:sym typeface="Century Gothic"/>
              </a:rPr>
              <a:t>changing rooms are closed </a:t>
            </a:r>
            <a:r>
              <a:rPr lang="en-GB" sz="1600" dirty="0">
                <a:solidFill>
                  <a:schemeClr val="tx1"/>
                </a:solidFill>
                <a:latin typeface="Century Gothic" panose="020B0502020202020204" pitchFamily="34" charset="0"/>
                <a:ea typeface="Century Gothic"/>
                <a:cs typeface="Century Gothic"/>
                <a:sym typeface="Century Gothic"/>
              </a:rPr>
              <a:t>and shoppers are encouraged </a:t>
            </a:r>
            <a:r>
              <a:rPr lang="en-GB" sz="1600" b="1" dirty="0">
                <a:solidFill>
                  <a:schemeClr val="tx1"/>
                </a:solidFill>
                <a:latin typeface="Century Gothic" panose="020B0502020202020204" pitchFamily="34" charset="0"/>
                <a:ea typeface="Century Gothic"/>
                <a:cs typeface="Century Gothic"/>
                <a:sym typeface="Century Gothic"/>
              </a:rPr>
              <a:t>not to touch things </a:t>
            </a:r>
            <a:r>
              <a:rPr lang="en-GB" sz="1600" dirty="0">
                <a:solidFill>
                  <a:schemeClr val="tx1"/>
                </a:solidFill>
                <a:latin typeface="Century Gothic" panose="020B0502020202020204" pitchFamily="34" charset="0"/>
                <a:ea typeface="Century Gothic"/>
                <a:cs typeface="Century Gothic"/>
                <a:sym typeface="Century Gothic"/>
              </a:rPr>
              <a:t>unless they plan to buy them.</a:t>
            </a:r>
          </a:p>
        </p:txBody>
      </p:sp>
      <p:sp>
        <p:nvSpPr>
          <p:cNvPr id="11" name="Rectangle: Rounded Corners 33">
            <a:extLst>
              <a:ext uri="{FF2B5EF4-FFF2-40B4-BE49-F238E27FC236}">
                <a16:creationId xmlns:a16="http://schemas.microsoft.com/office/drawing/2014/main" id="{D1D47A4C-6A4A-4872-898C-E224DFBF021F}"/>
              </a:ext>
            </a:extLst>
          </p:cNvPr>
          <p:cNvSpPr/>
          <p:nvPr/>
        </p:nvSpPr>
        <p:spPr>
          <a:xfrm>
            <a:off x="4903134" y="5183800"/>
            <a:ext cx="3652544" cy="1257234"/>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Restaurants, cafés, bowling alleys and pubs may start opening in July, but </a:t>
            </a:r>
            <a:r>
              <a:rPr lang="en-GB" sz="1600" b="1" dirty="0">
                <a:solidFill>
                  <a:schemeClr val="tx1"/>
                </a:solidFill>
                <a:latin typeface="Century Gothic" panose="020B0502020202020204" pitchFamily="34" charset="0"/>
                <a:ea typeface="Century Gothic"/>
                <a:cs typeface="Century Gothic"/>
                <a:sym typeface="Century Gothic"/>
              </a:rPr>
              <a:t>table and customers will have to stay 2 metres apart</a:t>
            </a:r>
            <a:r>
              <a:rPr lang="en-GB" sz="1600" dirty="0">
                <a:solidFill>
                  <a:schemeClr val="tx1"/>
                </a:solidFill>
                <a:latin typeface="Century Gothic" panose="020B0502020202020204" pitchFamily="34" charset="0"/>
                <a:ea typeface="Century Gothic"/>
                <a:cs typeface="Century Gothic"/>
                <a:sym typeface="Century Gothic"/>
              </a:rPr>
              <a:t>.</a:t>
            </a:r>
          </a:p>
        </p:txBody>
      </p:sp>
      <p:sp>
        <p:nvSpPr>
          <p:cNvPr id="12" name="Rectangle: Rounded Corners 33">
            <a:extLst>
              <a:ext uri="{FF2B5EF4-FFF2-40B4-BE49-F238E27FC236}">
                <a16:creationId xmlns:a16="http://schemas.microsoft.com/office/drawing/2014/main" id="{DC4E868E-0642-4B6F-A979-F08CF3E8E085}"/>
              </a:ext>
            </a:extLst>
          </p:cNvPr>
          <p:cNvSpPr/>
          <p:nvPr/>
        </p:nvSpPr>
        <p:spPr>
          <a:xfrm>
            <a:off x="487026" y="2830694"/>
            <a:ext cx="3260845" cy="1292911"/>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A new rule from the 14</a:t>
            </a:r>
            <a:r>
              <a:rPr lang="en-GB" sz="1600" baseline="30000" dirty="0">
                <a:solidFill>
                  <a:schemeClr val="tx1"/>
                </a:solidFill>
                <a:latin typeface="Century Gothic" panose="020B0502020202020204" pitchFamily="34" charset="0"/>
                <a:ea typeface="Century Gothic"/>
                <a:cs typeface="Century Gothic"/>
                <a:sym typeface="Century Gothic"/>
              </a:rPr>
              <a:t>th</a:t>
            </a:r>
            <a:r>
              <a:rPr lang="en-GB" sz="1600" dirty="0">
                <a:solidFill>
                  <a:schemeClr val="tx1"/>
                </a:solidFill>
                <a:latin typeface="Century Gothic" panose="020B0502020202020204" pitchFamily="34" charset="0"/>
                <a:ea typeface="Century Gothic"/>
                <a:cs typeface="Century Gothic"/>
                <a:sym typeface="Century Gothic"/>
              </a:rPr>
              <a:t> June says that you’ll only be allowed on </a:t>
            </a:r>
            <a:r>
              <a:rPr lang="en-GB" sz="1600" b="1" dirty="0">
                <a:solidFill>
                  <a:schemeClr val="tx1"/>
                </a:solidFill>
                <a:latin typeface="Century Gothic" panose="020B0502020202020204" pitchFamily="34" charset="0"/>
                <a:ea typeface="Century Gothic"/>
                <a:cs typeface="Century Gothic"/>
                <a:sym typeface="Century Gothic"/>
              </a:rPr>
              <a:t>public transport </a:t>
            </a:r>
            <a:r>
              <a:rPr lang="en-GB" sz="1600" dirty="0">
                <a:solidFill>
                  <a:schemeClr val="tx1"/>
                </a:solidFill>
                <a:latin typeface="Century Gothic" panose="020B0502020202020204" pitchFamily="34" charset="0"/>
                <a:ea typeface="Century Gothic"/>
                <a:cs typeface="Century Gothic"/>
                <a:sym typeface="Century Gothic"/>
              </a:rPr>
              <a:t>if you’re wearing a </a:t>
            </a:r>
            <a:r>
              <a:rPr lang="en-GB" sz="1600" b="1" dirty="0">
                <a:solidFill>
                  <a:schemeClr val="tx1"/>
                </a:solidFill>
                <a:latin typeface="Century Gothic" panose="020B0502020202020204" pitchFamily="34" charset="0"/>
                <a:ea typeface="Century Gothic"/>
                <a:cs typeface="Century Gothic"/>
                <a:sym typeface="Century Gothic"/>
              </a:rPr>
              <a:t>face mask</a:t>
            </a:r>
            <a:r>
              <a:rPr lang="en-GB" sz="1600" dirty="0">
                <a:solidFill>
                  <a:schemeClr val="tx1"/>
                </a:solidFill>
                <a:latin typeface="Century Gothic" panose="020B0502020202020204" pitchFamily="34" charset="0"/>
                <a:ea typeface="Century Gothic"/>
                <a:cs typeface="Century Gothic"/>
                <a:sym typeface="Century Gothic"/>
              </a:rPr>
              <a:t>. </a:t>
            </a:r>
          </a:p>
        </p:txBody>
      </p:sp>
      <p:sp>
        <p:nvSpPr>
          <p:cNvPr id="13" name="Rectangle: Rounded Corners 33">
            <a:extLst>
              <a:ext uri="{FF2B5EF4-FFF2-40B4-BE49-F238E27FC236}">
                <a16:creationId xmlns:a16="http://schemas.microsoft.com/office/drawing/2014/main" id="{ACFD2A30-59BE-461C-A62C-876AC0C67534}"/>
              </a:ext>
            </a:extLst>
          </p:cNvPr>
          <p:cNvSpPr/>
          <p:nvPr/>
        </p:nvSpPr>
        <p:spPr>
          <a:xfrm>
            <a:off x="417242" y="4261033"/>
            <a:ext cx="3776891" cy="1685109"/>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In England, you can meet </a:t>
            </a:r>
            <a:r>
              <a:rPr lang="en-GB" sz="1600" b="1" dirty="0">
                <a:solidFill>
                  <a:schemeClr val="tx1"/>
                </a:solidFill>
                <a:latin typeface="Century Gothic" panose="020B0502020202020204" pitchFamily="34" charset="0"/>
                <a:ea typeface="Century Gothic"/>
                <a:cs typeface="Century Gothic"/>
                <a:sym typeface="Century Gothic"/>
              </a:rPr>
              <a:t>up to 6 people in your garden</a:t>
            </a:r>
            <a:r>
              <a:rPr lang="en-GB" sz="1600" dirty="0">
                <a:solidFill>
                  <a:schemeClr val="tx1"/>
                </a:solidFill>
                <a:latin typeface="Century Gothic" panose="020B0502020202020204" pitchFamily="34" charset="0"/>
                <a:ea typeface="Century Gothic"/>
                <a:cs typeface="Century Gothic"/>
                <a:sym typeface="Century Gothic"/>
              </a:rPr>
              <a:t>, though they are not allowed to go into the house. If they use the bathroom, everything would need to be cleaned thoroughly.</a:t>
            </a:r>
          </a:p>
        </p:txBody>
      </p:sp>
      <p:sp>
        <p:nvSpPr>
          <p:cNvPr id="16" name="Rectangle: Rounded Corners 33">
            <a:extLst>
              <a:ext uri="{FF2B5EF4-FFF2-40B4-BE49-F238E27FC236}">
                <a16:creationId xmlns:a16="http://schemas.microsoft.com/office/drawing/2014/main" id="{02D30247-F9EE-48D3-B716-A03041279387}"/>
              </a:ext>
            </a:extLst>
          </p:cNvPr>
          <p:cNvSpPr/>
          <p:nvPr/>
        </p:nvSpPr>
        <p:spPr>
          <a:xfrm>
            <a:off x="4903134" y="2088075"/>
            <a:ext cx="3652544" cy="1773751"/>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Many hope all students will be back by September, but </a:t>
            </a:r>
            <a:r>
              <a:rPr lang="en-GB" sz="1600" b="1" dirty="0">
                <a:solidFill>
                  <a:schemeClr val="tx1"/>
                </a:solidFill>
                <a:latin typeface="Century Gothic" panose="020B0502020202020204" pitchFamily="34" charset="0"/>
                <a:ea typeface="Century Gothic"/>
                <a:cs typeface="Century Gothic"/>
                <a:sym typeface="Century Gothic"/>
              </a:rPr>
              <a:t>classrooms and hallways will need to have students 2m apart</a:t>
            </a:r>
            <a:r>
              <a:rPr lang="en-GB" sz="1600" dirty="0">
                <a:solidFill>
                  <a:schemeClr val="tx1"/>
                </a:solidFill>
                <a:latin typeface="Century Gothic" panose="020B0502020202020204" pitchFamily="34" charset="0"/>
                <a:ea typeface="Century Gothic"/>
                <a:cs typeface="Century Gothic"/>
                <a:sym typeface="Century Gothic"/>
              </a:rPr>
              <a:t>, and some are going to be on a </a:t>
            </a:r>
            <a:r>
              <a:rPr lang="en-GB" sz="1600" b="1" dirty="0">
                <a:solidFill>
                  <a:schemeClr val="tx1"/>
                </a:solidFill>
                <a:latin typeface="Century Gothic" panose="020B0502020202020204" pitchFamily="34" charset="0"/>
                <a:ea typeface="Century Gothic"/>
                <a:cs typeface="Century Gothic"/>
                <a:sym typeface="Century Gothic"/>
              </a:rPr>
              <a:t>half-in, half working at home system</a:t>
            </a:r>
            <a:r>
              <a:rPr lang="en-GB" sz="1600" dirty="0">
                <a:solidFill>
                  <a:schemeClr val="tx1"/>
                </a:solidFill>
                <a:latin typeface="Century Gothic" panose="020B0502020202020204" pitchFamily="34" charset="0"/>
                <a:ea typeface="Century Gothic"/>
                <a:cs typeface="Century Gothic"/>
                <a:sym typeface="Century Gothic"/>
              </a:rPr>
              <a:t>. </a:t>
            </a:r>
          </a:p>
        </p:txBody>
      </p:sp>
      <p:pic>
        <p:nvPicPr>
          <p:cNvPr id="17" name="Picture 16" descr="A close up of a logo&#10;&#10;Description automatically generated">
            <a:extLst>
              <a:ext uri="{FF2B5EF4-FFF2-40B4-BE49-F238E27FC236}">
                <a16:creationId xmlns:a16="http://schemas.microsoft.com/office/drawing/2014/main" id="{CAE6F3A4-09EF-4D97-A0EA-601448BA860F}"/>
              </a:ext>
            </a:extLst>
          </p:cNvPr>
          <p:cNvPicPr>
            <a:picLocks noChangeAspect="1"/>
          </p:cNvPicPr>
          <p:nvPr/>
        </p:nvPicPr>
        <p:blipFill>
          <a:blip r:embed="rId4"/>
          <a:stretch>
            <a:fillRect/>
          </a:stretch>
        </p:blipFill>
        <p:spPr>
          <a:xfrm>
            <a:off x="3779964" y="2207037"/>
            <a:ext cx="576000" cy="576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9F62318A-ED3C-4C12-97C7-DF0C73B2336F}"/>
              </a:ext>
            </a:extLst>
          </p:cNvPr>
          <p:cNvPicPr>
            <a:picLocks noChangeAspect="1"/>
          </p:cNvPicPr>
          <p:nvPr/>
        </p:nvPicPr>
        <p:blipFill>
          <a:blip r:embed="rId5"/>
          <a:stretch>
            <a:fillRect/>
          </a:stretch>
        </p:blipFill>
        <p:spPr>
          <a:xfrm>
            <a:off x="4327134" y="628804"/>
            <a:ext cx="576000" cy="576000"/>
          </a:xfrm>
          <a:prstGeom prst="rect">
            <a:avLst/>
          </a:prstGeom>
        </p:spPr>
      </p:pic>
      <p:pic>
        <p:nvPicPr>
          <p:cNvPr id="23" name="Picture 22" descr="A close up of a sign&#10;&#10;Description automatically generated">
            <a:extLst>
              <a:ext uri="{FF2B5EF4-FFF2-40B4-BE49-F238E27FC236}">
                <a16:creationId xmlns:a16="http://schemas.microsoft.com/office/drawing/2014/main" id="{40F93B69-74BE-4468-992F-A26648FD466C}"/>
              </a:ext>
            </a:extLst>
          </p:cNvPr>
          <p:cNvPicPr>
            <a:picLocks noChangeAspect="1"/>
          </p:cNvPicPr>
          <p:nvPr/>
        </p:nvPicPr>
        <p:blipFill>
          <a:blip r:embed="rId6"/>
          <a:stretch>
            <a:fillRect/>
          </a:stretch>
        </p:blipFill>
        <p:spPr>
          <a:xfrm>
            <a:off x="3866455" y="5453826"/>
            <a:ext cx="655356" cy="655356"/>
          </a:xfrm>
          <a:prstGeom prst="rect">
            <a:avLst/>
          </a:prstGeom>
        </p:spPr>
      </p:pic>
      <p:pic>
        <p:nvPicPr>
          <p:cNvPr id="24" name="Picture 23" descr="A picture containing clock, drawing&#10;&#10;Description automatically generated">
            <a:extLst>
              <a:ext uri="{FF2B5EF4-FFF2-40B4-BE49-F238E27FC236}">
                <a16:creationId xmlns:a16="http://schemas.microsoft.com/office/drawing/2014/main" id="{81778962-8599-4AF9-A2D1-EB6A6EE31E8B}"/>
              </a:ext>
            </a:extLst>
          </p:cNvPr>
          <p:cNvPicPr>
            <a:picLocks noChangeAspect="1"/>
          </p:cNvPicPr>
          <p:nvPr/>
        </p:nvPicPr>
        <p:blipFill>
          <a:blip r:embed="rId7"/>
          <a:stretch>
            <a:fillRect/>
          </a:stretch>
        </p:blipFill>
        <p:spPr>
          <a:xfrm>
            <a:off x="4367957" y="4648217"/>
            <a:ext cx="616335" cy="616335"/>
          </a:xfrm>
          <a:prstGeom prst="rect">
            <a:avLst/>
          </a:prstGeom>
        </p:spPr>
      </p:pic>
      <p:pic>
        <p:nvPicPr>
          <p:cNvPr id="25" name="Picture 24" descr="A picture containing light, drawing&#10;&#10;Description automatically generated">
            <a:extLst>
              <a:ext uri="{FF2B5EF4-FFF2-40B4-BE49-F238E27FC236}">
                <a16:creationId xmlns:a16="http://schemas.microsoft.com/office/drawing/2014/main" id="{C38B1E88-08B5-4E46-86CE-5BB2DD53B730}"/>
              </a:ext>
            </a:extLst>
          </p:cNvPr>
          <p:cNvPicPr>
            <a:picLocks noChangeAspect="1"/>
          </p:cNvPicPr>
          <p:nvPr/>
        </p:nvPicPr>
        <p:blipFill>
          <a:blip r:embed="rId8"/>
          <a:stretch>
            <a:fillRect/>
          </a:stretch>
        </p:blipFill>
        <p:spPr>
          <a:xfrm>
            <a:off x="8096875" y="5932006"/>
            <a:ext cx="666432" cy="666432"/>
          </a:xfrm>
          <a:prstGeom prst="rect">
            <a:avLst/>
          </a:prstGeom>
        </p:spPr>
      </p:pic>
      <p:pic>
        <p:nvPicPr>
          <p:cNvPr id="26" name="Picture 25" descr="A close up of a sign&#10;&#10;Description automatically generated">
            <a:extLst>
              <a:ext uri="{FF2B5EF4-FFF2-40B4-BE49-F238E27FC236}">
                <a16:creationId xmlns:a16="http://schemas.microsoft.com/office/drawing/2014/main" id="{68E9A5FA-FBEE-4565-8DA1-EDF4C4440B82}"/>
              </a:ext>
            </a:extLst>
          </p:cNvPr>
          <p:cNvPicPr>
            <a:picLocks noChangeAspect="1"/>
          </p:cNvPicPr>
          <p:nvPr/>
        </p:nvPicPr>
        <p:blipFill>
          <a:blip r:embed="rId9"/>
          <a:stretch>
            <a:fillRect/>
          </a:stretch>
        </p:blipFill>
        <p:spPr>
          <a:xfrm>
            <a:off x="8250877" y="1948512"/>
            <a:ext cx="609601" cy="609601"/>
          </a:xfrm>
          <a:prstGeom prst="rect">
            <a:avLst/>
          </a:prstGeom>
        </p:spPr>
      </p:pic>
      <p:pic>
        <p:nvPicPr>
          <p:cNvPr id="1028" name="Picture 4" descr="Bus icon">
            <a:extLst>
              <a:ext uri="{FF2B5EF4-FFF2-40B4-BE49-F238E27FC236}">
                <a16:creationId xmlns:a16="http://schemas.microsoft.com/office/drawing/2014/main" id="{1393D8FD-9383-464C-99D9-476AAB04007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9242" y="3610140"/>
            <a:ext cx="576000" cy="576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0C28AFD0-1937-4838-9BB5-EEFC44E369B8}"/>
              </a:ext>
            </a:extLst>
          </p:cNvPr>
          <p:cNvSpPr/>
          <p:nvPr/>
        </p:nvSpPr>
        <p:spPr>
          <a:xfrm>
            <a:off x="417242" y="6095928"/>
            <a:ext cx="1835070" cy="468233"/>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rPr>
              <a:t>Is it a good idea?</a:t>
            </a:r>
          </a:p>
        </p:txBody>
      </p:sp>
      <p:pic>
        <p:nvPicPr>
          <p:cNvPr id="31" name="Graphic 30" descr="Thumbs up sign">
            <a:extLst>
              <a:ext uri="{FF2B5EF4-FFF2-40B4-BE49-F238E27FC236}">
                <a16:creationId xmlns:a16="http://schemas.microsoft.com/office/drawing/2014/main" id="{5E27F0DE-0D76-4BB5-A853-8897623CB40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329119" y="5956945"/>
            <a:ext cx="720000" cy="720000"/>
          </a:xfrm>
          <a:prstGeom prst="rect">
            <a:avLst/>
          </a:prstGeom>
        </p:spPr>
      </p:pic>
      <p:pic>
        <p:nvPicPr>
          <p:cNvPr id="32" name="Graphic 31" descr="Thumbs Down">
            <a:extLst>
              <a:ext uri="{FF2B5EF4-FFF2-40B4-BE49-F238E27FC236}">
                <a16:creationId xmlns:a16="http://schemas.microsoft.com/office/drawing/2014/main" id="{B9663700-F46C-41B8-BABF-092E4D8908E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3011205" y="5948815"/>
            <a:ext cx="720000" cy="720000"/>
          </a:xfrm>
          <a:prstGeom prst="rect">
            <a:avLst/>
          </a:prstGeom>
        </p:spPr>
      </p:pic>
      <p:sp>
        <p:nvSpPr>
          <p:cNvPr id="29" name="Pentagon 20">
            <a:extLst>
              <a:ext uri="{FF2B5EF4-FFF2-40B4-BE49-F238E27FC236}">
                <a16:creationId xmlns:a16="http://schemas.microsoft.com/office/drawing/2014/main" id="{7F162FCA-7D34-4F91-AA86-0BF76815D9CD}"/>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2</a:t>
            </a:r>
          </a:p>
        </p:txBody>
      </p:sp>
    </p:spTree>
    <p:extLst>
      <p:ext uri="{BB962C8B-B14F-4D97-AF65-F5344CB8AC3E}">
        <p14:creationId xmlns:p14="http://schemas.microsoft.com/office/powerpoint/2010/main" val="19601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0" grpId="0" animBg="1"/>
      <p:bldP spid="11" grpId="0" animBg="1"/>
      <p:bldP spid="12"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21" name="Pentagon 20"/>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2</a:t>
            </a: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4" name="Shape 114">
            <a:extLst>
              <a:ext uri="{FF2B5EF4-FFF2-40B4-BE49-F238E27FC236}">
                <a16:creationId xmlns:a16="http://schemas.microsoft.com/office/drawing/2014/main" id="{DF166B11-9FFE-42D4-A3E3-C72FEBAA2E78}"/>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lvl="0">
              <a:buSzPct val="25000"/>
            </a:pPr>
            <a:r>
              <a:rPr lang="en-GB" sz="2800" b="1" dirty="0">
                <a:latin typeface="Century Gothic" panose="020B0502020202020204" pitchFamily="34" charset="0"/>
                <a:ea typeface="Lato"/>
                <a:cs typeface="Lato"/>
                <a:sym typeface="Lato"/>
              </a:rPr>
              <a:t>What is the new normal?</a:t>
            </a: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sp>
        <p:nvSpPr>
          <p:cNvPr id="29" name="Cloud 28">
            <a:extLst>
              <a:ext uri="{FF2B5EF4-FFF2-40B4-BE49-F238E27FC236}">
                <a16:creationId xmlns:a16="http://schemas.microsoft.com/office/drawing/2014/main" id="{95739159-2005-4802-976C-2E6B9508659D}"/>
              </a:ext>
            </a:extLst>
          </p:cNvPr>
          <p:cNvSpPr/>
          <p:nvPr/>
        </p:nvSpPr>
        <p:spPr>
          <a:xfrm>
            <a:off x="768895" y="831259"/>
            <a:ext cx="4526062" cy="2343245"/>
          </a:xfrm>
          <a:prstGeom prst="cloud">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600" b="1" dirty="0">
                <a:solidFill>
                  <a:schemeClr val="tx1"/>
                </a:solidFill>
                <a:latin typeface="Century Gothic" panose="020B0502020202020204" pitchFamily="34" charset="0"/>
              </a:rPr>
              <a:t>Think (2-3 mins)</a:t>
            </a:r>
          </a:p>
          <a:p>
            <a:pPr algn="ctr"/>
            <a:r>
              <a:rPr lang="en-GB" sz="1600" dirty="0">
                <a:solidFill>
                  <a:schemeClr val="tx1"/>
                </a:solidFill>
                <a:latin typeface="Century Gothic" panose="020B0502020202020204" pitchFamily="34" charset="0"/>
              </a:rPr>
              <a:t>Right now some people might be feeling nervous or anxious about these changes. </a:t>
            </a:r>
            <a:r>
              <a:rPr lang="en-GB" sz="1600" b="1" dirty="0">
                <a:solidFill>
                  <a:schemeClr val="tx1"/>
                </a:solidFill>
                <a:latin typeface="Century Gothic" panose="020B0502020202020204" pitchFamily="34" charset="0"/>
              </a:rPr>
              <a:t>Why do you think this is?</a:t>
            </a:r>
          </a:p>
        </p:txBody>
      </p:sp>
      <p:sp>
        <p:nvSpPr>
          <p:cNvPr id="11" name="Rectangle: Rounded Corners 33">
            <a:extLst>
              <a:ext uri="{FF2B5EF4-FFF2-40B4-BE49-F238E27FC236}">
                <a16:creationId xmlns:a16="http://schemas.microsoft.com/office/drawing/2014/main" id="{305D8897-49F2-472A-B1A7-A07EE97C4430}"/>
              </a:ext>
            </a:extLst>
          </p:cNvPr>
          <p:cNvSpPr/>
          <p:nvPr/>
        </p:nvSpPr>
        <p:spPr>
          <a:xfrm>
            <a:off x="1829455" y="5373734"/>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They may feel frustrated if…</a:t>
            </a:r>
          </a:p>
        </p:txBody>
      </p:sp>
      <p:sp>
        <p:nvSpPr>
          <p:cNvPr id="12" name="Rectangle: Rounded Corners 33">
            <a:extLst>
              <a:ext uri="{FF2B5EF4-FFF2-40B4-BE49-F238E27FC236}">
                <a16:creationId xmlns:a16="http://schemas.microsoft.com/office/drawing/2014/main" id="{646704FF-4FC8-4DAE-8654-1A6DCBDE18CC}"/>
              </a:ext>
            </a:extLst>
          </p:cNvPr>
          <p:cNvSpPr/>
          <p:nvPr/>
        </p:nvSpPr>
        <p:spPr>
          <a:xfrm>
            <a:off x="6575678" y="5115470"/>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Some people are saying …</a:t>
            </a:r>
          </a:p>
        </p:txBody>
      </p:sp>
      <p:sp>
        <p:nvSpPr>
          <p:cNvPr id="13" name="Rectangle: Rounded Corners 33">
            <a:extLst>
              <a:ext uri="{FF2B5EF4-FFF2-40B4-BE49-F238E27FC236}">
                <a16:creationId xmlns:a16="http://schemas.microsoft.com/office/drawing/2014/main" id="{749332A3-EC7F-4595-9D5D-DA3C7896DE64}"/>
              </a:ext>
            </a:extLst>
          </p:cNvPr>
          <p:cNvSpPr/>
          <p:nvPr/>
        </p:nvSpPr>
        <p:spPr>
          <a:xfrm>
            <a:off x="490031" y="3883828"/>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They might feel worried that…</a:t>
            </a:r>
          </a:p>
        </p:txBody>
      </p:sp>
      <p:sp>
        <p:nvSpPr>
          <p:cNvPr id="16" name="Rectangle: Rounded Corners 33">
            <a:extLst>
              <a:ext uri="{FF2B5EF4-FFF2-40B4-BE49-F238E27FC236}">
                <a16:creationId xmlns:a16="http://schemas.microsoft.com/office/drawing/2014/main" id="{AD06C69F-AFB1-47DF-83DA-BDE6C8BE4E9F}"/>
              </a:ext>
            </a:extLst>
          </p:cNvPr>
          <p:cNvSpPr/>
          <p:nvPr/>
        </p:nvSpPr>
        <p:spPr>
          <a:xfrm>
            <a:off x="5575317" y="995923"/>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They could be unsure if…</a:t>
            </a:r>
          </a:p>
        </p:txBody>
      </p:sp>
      <p:sp>
        <p:nvSpPr>
          <p:cNvPr id="17" name="Rectangle: Rounded Corners 33">
            <a:extLst>
              <a:ext uri="{FF2B5EF4-FFF2-40B4-BE49-F238E27FC236}">
                <a16:creationId xmlns:a16="http://schemas.microsoft.com/office/drawing/2014/main" id="{F8BB11CB-17ED-4664-A570-2D8D960AA6E8}"/>
              </a:ext>
            </a:extLst>
          </p:cNvPr>
          <p:cNvSpPr/>
          <p:nvPr/>
        </p:nvSpPr>
        <p:spPr>
          <a:xfrm>
            <a:off x="4252450" y="3900764"/>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There are concerns around…</a:t>
            </a:r>
          </a:p>
        </p:txBody>
      </p:sp>
      <p:sp>
        <p:nvSpPr>
          <p:cNvPr id="18" name="Rectangle: Rounded Corners 33">
            <a:extLst>
              <a:ext uri="{FF2B5EF4-FFF2-40B4-BE49-F238E27FC236}">
                <a16:creationId xmlns:a16="http://schemas.microsoft.com/office/drawing/2014/main" id="{D69D1FA3-ACF2-4D08-B6A5-684C2DCBAAD7}"/>
              </a:ext>
            </a:extLst>
          </p:cNvPr>
          <p:cNvSpPr/>
          <p:nvPr/>
        </p:nvSpPr>
        <p:spPr>
          <a:xfrm>
            <a:off x="6575678" y="2599628"/>
            <a:ext cx="1980000" cy="900000"/>
          </a:xfrm>
          <a:prstGeom prst="wedgeRoundRectCallou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It’s confusing that…</a:t>
            </a:r>
          </a:p>
        </p:txBody>
      </p:sp>
      <p:pic>
        <p:nvPicPr>
          <p:cNvPr id="19" name="Picture 18" descr="A close up of a logo&#10;&#10;Description automatically generated">
            <a:extLst>
              <a:ext uri="{FF2B5EF4-FFF2-40B4-BE49-F238E27FC236}">
                <a16:creationId xmlns:a16="http://schemas.microsoft.com/office/drawing/2014/main" id="{4FA7B053-F8BA-482F-AB4A-124E17239C20}"/>
              </a:ext>
            </a:extLst>
          </p:cNvPr>
          <p:cNvPicPr>
            <a:picLocks noChangeAspect="1"/>
          </p:cNvPicPr>
          <p:nvPr/>
        </p:nvPicPr>
        <p:blipFill>
          <a:blip r:embed="rId4"/>
          <a:stretch>
            <a:fillRect/>
          </a:stretch>
        </p:blipFill>
        <p:spPr>
          <a:xfrm>
            <a:off x="408895" y="2689628"/>
            <a:ext cx="720000" cy="7200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979F4F0-AABC-49BF-BCB9-87FF8DDEF334}"/>
              </a:ext>
            </a:extLst>
          </p:cNvPr>
          <p:cNvPicPr>
            <a:picLocks noChangeAspect="1"/>
          </p:cNvPicPr>
          <p:nvPr/>
        </p:nvPicPr>
        <p:blipFill>
          <a:blip r:embed="rId5"/>
          <a:stretch>
            <a:fillRect/>
          </a:stretch>
        </p:blipFill>
        <p:spPr>
          <a:xfrm>
            <a:off x="7835678" y="1351086"/>
            <a:ext cx="720000" cy="720000"/>
          </a:xfrm>
          <a:prstGeom prst="rect">
            <a:avLst/>
          </a:prstGeom>
        </p:spPr>
      </p:pic>
      <p:pic>
        <p:nvPicPr>
          <p:cNvPr id="22" name="Picture 21" descr="A close up of a sign&#10;&#10;Description automatically generated">
            <a:extLst>
              <a:ext uri="{FF2B5EF4-FFF2-40B4-BE49-F238E27FC236}">
                <a16:creationId xmlns:a16="http://schemas.microsoft.com/office/drawing/2014/main" id="{3737E74E-B04B-4EB3-BF10-26B20C9A497D}"/>
              </a:ext>
            </a:extLst>
          </p:cNvPr>
          <p:cNvPicPr>
            <a:picLocks noChangeAspect="1"/>
          </p:cNvPicPr>
          <p:nvPr/>
        </p:nvPicPr>
        <p:blipFill>
          <a:blip r:embed="rId6"/>
          <a:stretch>
            <a:fillRect/>
          </a:stretch>
        </p:blipFill>
        <p:spPr>
          <a:xfrm>
            <a:off x="436573" y="5565470"/>
            <a:ext cx="720000" cy="7200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C8403ED8-BCB1-4E0E-970B-10C9E80A7C5F}"/>
              </a:ext>
            </a:extLst>
          </p:cNvPr>
          <p:cNvPicPr>
            <a:picLocks noChangeAspect="1"/>
          </p:cNvPicPr>
          <p:nvPr/>
        </p:nvPicPr>
        <p:blipFill>
          <a:blip r:embed="rId7"/>
          <a:stretch>
            <a:fillRect/>
          </a:stretch>
        </p:blipFill>
        <p:spPr>
          <a:xfrm>
            <a:off x="7415357" y="3849952"/>
            <a:ext cx="720000" cy="720000"/>
          </a:xfrm>
          <a:prstGeom prst="rect">
            <a:avLst/>
          </a:prstGeom>
        </p:spPr>
      </p:pic>
      <p:pic>
        <p:nvPicPr>
          <p:cNvPr id="26" name="Picture 4" descr="Bus icon">
            <a:extLst>
              <a:ext uri="{FF2B5EF4-FFF2-40B4-BE49-F238E27FC236}">
                <a16:creationId xmlns:a16="http://schemas.microsoft.com/office/drawing/2014/main" id="{9E761079-9398-4511-AEF5-5C979F8CCAE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0519" y="39007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tection Mask icon">
            <a:extLst>
              <a:ext uri="{FF2B5EF4-FFF2-40B4-BE49-F238E27FC236}">
                <a16:creationId xmlns:a16="http://schemas.microsoft.com/office/drawing/2014/main" id="{68AFCCDF-0898-4001-8722-ED6BFFFDCBC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94957" y="256311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wd icon">
            <a:extLst>
              <a:ext uri="{FF2B5EF4-FFF2-40B4-BE49-F238E27FC236}">
                <a16:creationId xmlns:a16="http://schemas.microsoft.com/office/drawing/2014/main" id="{533737B6-0C46-445B-BDA3-CA0707C8BE4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89547" y="5753408"/>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7558EE09-4D59-4CD8-A5E8-590D1F488A36}"/>
              </a:ext>
            </a:extLst>
          </p:cNvPr>
          <p:cNvSpPr/>
          <p:nvPr/>
        </p:nvSpPr>
        <p:spPr>
          <a:xfrm>
            <a:off x="5257801" y="337101"/>
            <a:ext cx="2799069" cy="440029"/>
          </a:xfrm>
          <a:prstGeom prst="roundRect">
            <a:avLst/>
          </a:prstGeom>
          <a:solidFill>
            <a:schemeClr val="bg1">
              <a:lumMod val="9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Note: </a:t>
            </a:r>
            <a:r>
              <a:rPr lang="en-GB" sz="1600" dirty="0"/>
              <a:t>Skip if short on time.</a:t>
            </a:r>
          </a:p>
        </p:txBody>
      </p:sp>
    </p:spTree>
    <p:extLst>
      <p:ext uri="{BB962C8B-B14F-4D97-AF65-F5344CB8AC3E}">
        <p14:creationId xmlns:p14="http://schemas.microsoft.com/office/powerpoint/2010/main" val="2905496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A7F8DBC-322D-466B-A4D6-5B415138F094}"/>
              </a:ext>
            </a:extLst>
          </p:cNvPr>
          <p:cNvSpPr/>
          <p:nvPr/>
        </p:nvSpPr>
        <p:spPr>
          <a:xfrm>
            <a:off x="840732" y="1513719"/>
            <a:ext cx="7462536" cy="1664902"/>
          </a:xfrm>
          <a:prstGeom prst="cloud">
            <a:avLst/>
          </a:prstGeom>
          <a:solidFill>
            <a:schemeClr val="accent5"/>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How do you feel about it? (5-8 mins)</a:t>
            </a:r>
          </a:p>
          <a:p>
            <a:pPr algn="ctr"/>
            <a:r>
              <a:rPr lang="en-GB" sz="1600" dirty="0"/>
              <a:t>On the next few slides decide how you feel about the different parts of the “new normal.” Use the feelings scale to show your answer!</a:t>
            </a:r>
          </a:p>
        </p:txBody>
      </p:sp>
      <p:sp>
        <p:nvSpPr>
          <p:cNvPr id="15" name="Rectangle: Rounded Corners 14">
            <a:extLst>
              <a:ext uri="{FF2B5EF4-FFF2-40B4-BE49-F238E27FC236}">
                <a16:creationId xmlns:a16="http://schemas.microsoft.com/office/drawing/2014/main" id="{DF824E62-C8BC-435A-90FC-730599E1178A}"/>
              </a:ext>
            </a:extLst>
          </p:cNvPr>
          <p:cNvSpPr/>
          <p:nvPr/>
        </p:nvSpPr>
        <p:spPr>
          <a:xfrm>
            <a:off x="329916" y="4264106"/>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6" name="Rectangle: Rounded Corners 15">
            <a:extLst>
              <a:ext uri="{FF2B5EF4-FFF2-40B4-BE49-F238E27FC236}">
                <a16:creationId xmlns:a16="http://schemas.microsoft.com/office/drawing/2014/main" id="{0A8F6A38-0170-4F94-AA68-009249D607D6}"/>
              </a:ext>
            </a:extLst>
          </p:cNvPr>
          <p:cNvSpPr/>
          <p:nvPr/>
        </p:nvSpPr>
        <p:spPr>
          <a:xfrm>
            <a:off x="2066289" y="4264106"/>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17" name="Rectangle: Rounded Corners 16">
            <a:extLst>
              <a:ext uri="{FF2B5EF4-FFF2-40B4-BE49-F238E27FC236}">
                <a16:creationId xmlns:a16="http://schemas.microsoft.com/office/drawing/2014/main" id="{B1E4D3AE-1D6F-4C95-9101-A22EDC2C3608}"/>
              </a:ext>
            </a:extLst>
          </p:cNvPr>
          <p:cNvSpPr/>
          <p:nvPr/>
        </p:nvSpPr>
        <p:spPr>
          <a:xfrm>
            <a:off x="3802662" y="4264106"/>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18" name="Rectangle: Rounded Corners 17">
            <a:extLst>
              <a:ext uri="{FF2B5EF4-FFF2-40B4-BE49-F238E27FC236}">
                <a16:creationId xmlns:a16="http://schemas.microsoft.com/office/drawing/2014/main" id="{FFFAF1EF-33F9-48B1-9AF4-F9A3BFB0C5DC}"/>
              </a:ext>
            </a:extLst>
          </p:cNvPr>
          <p:cNvSpPr/>
          <p:nvPr/>
        </p:nvSpPr>
        <p:spPr>
          <a:xfrm>
            <a:off x="5539035" y="4264106"/>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19" name="Rectangle: Rounded Corners 18">
            <a:extLst>
              <a:ext uri="{FF2B5EF4-FFF2-40B4-BE49-F238E27FC236}">
                <a16:creationId xmlns:a16="http://schemas.microsoft.com/office/drawing/2014/main" id="{200BD803-D479-4B55-AB68-304E0CEA0472}"/>
              </a:ext>
            </a:extLst>
          </p:cNvPr>
          <p:cNvSpPr/>
          <p:nvPr/>
        </p:nvSpPr>
        <p:spPr>
          <a:xfrm>
            <a:off x="7275410" y="4264106"/>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20" name="Picture 19">
            <a:extLst>
              <a:ext uri="{FF2B5EF4-FFF2-40B4-BE49-F238E27FC236}">
                <a16:creationId xmlns:a16="http://schemas.microsoft.com/office/drawing/2014/main" id="{EBF3D841-0677-4186-B6A6-12C2AC5CBCF9}"/>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42985" y="3197642"/>
            <a:ext cx="600001" cy="1080000"/>
          </a:xfrm>
          <a:prstGeom prst="roundRect">
            <a:avLst/>
          </a:prstGeom>
        </p:spPr>
      </p:pic>
      <p:pic>
        <p:nvPicPr>
          <p:cNvPr id="21" name="Picture 20">
            <a:extLst>
              <a:ext uri="{FF2B5EF4-FFF2-40B4-BE49-F238E27FC236}">
                <a16:creationId xmlns:a16="http://schemas.microsoft.com/office/drawing/2014/main" id="{4E0CA51B-A1AA-49AD-8B23-4BAB63A74070}"/>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35611" y="3197642"/>
            <a:ext cx="600001" cy="1080000"/>
          </a:xfrm>
          <a:prstGeom prst="roundRect">
            <a:avLst/>
          </a:prstGeom>
        </p:spPr>
      </p:pic>
      <p:pic>
        <p:nvPicPr>
          <p:cNvPr id="22" name="Picture 21">
            <a:extLst>
              <a:ext uri="{FF2B5EF4-FFF2-40B4-BE49-F238E27FC236}">
                <a16:creationId xmlns:a16="http://schemas.microsoft.com/office/drawing/2014/main" id="{BF4D26A9-7059-473B-9BC3-7BB2A67A2D1A}"/>
              </a:ext>
            </a:extLst>
          </p:cNvPr>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47621" y="3132990"/>
            <a:ext cx="703234" cy="1080000"/>
          </a:xfrm>
          <a:prstGeom prst="roundRect">
            <a:avLst/>
          </a:prstGeom>
        </p:spPr>
      </p:pic>
      <p:pic>
        <p:nvPicPr>
          <p:cNvPr id="23" name="Picture 22">
            <a:extLst>
              <a:ext uri="{FF2B5EF4-FFF2-40B4-BE49-F238E27FC236}">
                <a16:creationId xmlns:a16="http://schemas.microsoft.com/office/drawing/2014/main" id="{8EC6A952-36CE-4337-9C1B-08E508089A96}"/>
              </a:ext>
            </a:extLst>
          </p:cNvPr>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41232" y="3169934"/>
            <a:ext cx="643267" cy="1080000"/>
          </a:xfrm>
          <a:prstGeom prst="roundRect">
            <a:avLst/>
          </a:prstGeom>
        </p:spPr>
      </p:pic>
      <p:pic>
        <p:nvPicPr>
          <p:cNvPr id="24" name="Picture 23">
            <a:extLst>
              <a:ext uri="{FF2B5EF4-FFF2-40B4-BE49-F238E27FC236}">
                <a16:creationId xmlns:a16="http://schemas.microsoft.com/office/drawing/2014/main" id="{D437C47D-156E-4346-A52C-BAE78FE67ECA}"/>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97818" y="3197642"/>
            <a:ext cx="857348" cy="1080000"/>
          </a:xfrm>
          <a:prstGeom prst="roundRect">
            <a:avLst/>
          </a:prstGeom>
        </p:spPr>
      </p:pic>
      <p:pic>
        <p:nvPicPr>
          <p:cNvPr id="25" name="Picture 24" descr="A close up of a sign&#10;&#10;Description automatically generated">
            <a:extLst>
              <a:ext uri="{FF2B5EF4-FFF2-40B4-BE49-F238E27FC236}">
                <a16:creationId xmlns:a16="http://schemas.microsoft.com/office/drawing/2014/main" id="{8B2E76C2-A957-4E85-95AF-80E5AB4A1F74}"/>
              </a:ext>
            </a:extLst>
          </p:cNvPr>
          <p:cNvPicPr>
            <a:picLocks noChangeAspect="1"/>
          </p:cNvPicPr>
          <p:nvPr/>
        </p:nvPicPr>
        <p:blipFill>
          <a:blip r:embed="rId4"/>
          <a:stretch>
            <a:fillRect/>
          </a:stretch>
        </p:blipFill>
        <p:spPr>
          <a:xfrm>
            <a:off x="1286817" y="3795922"/>
            <a:ext cx="720000" cy="720000"/>
          </a:xfrm>
          <a:prstGeom prst="ellipse">
            <a:avLst/>
          </a:prstGeom>
        </p:spPr>
      </p:pic>
      <p:pic>
        <p:nvPicPr>
          <p:cNvPr id="26" name="Picture 25" descr="A close up of a logo&#10;&#10;Description automatically generated">
            <a:extLst>
              <a:ext uri="{FF2B5EF4-FFF2-40B4-BE49-F238E27FC236}">
                <a16:creationId xmlns:a16="http://schemas.microsoft.com/office/drawing/2014/main" id="{384E7218-E083-42DB-9CDC-345EB8703AB3}"/>
              </a:ext>
            </a:extLst>
          </p:cNvPr>
          <p:cNvPicPr>
            <a:picLocks noChangeAspect="1"/>
          </p:cNvPicPr>
          <p:nvPr/>
        </p:nvPicPr>
        <p:blipFill>
          <a:blip r:embed="rId5"/>
          <a:stretch>
            <a:fillRect/>
          </a:stretch>
        </p:blipFill>
        <p:spPr>
          <a:xfrm>
            <a:off x="6479211" y="3795922"/>
            <a:ext cx="720000" cy="720000"/>
          </a:xfrm>
          <a:prstGeom prst="ellipse">
            <a:avLst/>
          </a:prstGeom>
        </p:spPr>
      </p:pic>
      <p:pic>
        <p:nvPicPr>
          <p:cNvPr id="27" name="Picture 26" descr="A close up of a logo&#10;&#10;Description automatically generated">
            <a:extLst>
              <a:ext uri="{FF2B5EF4-FFF2-40B4-BE49-F238E27FC236}">
                <a16:creationId xmlns:a16="http://schemas.microsoft.com/office/drawing/2014/main" id="{3CBD0067-4063-4890-90A1-D8FA089070CF}"/>
              </a:ext>
            </a:extLst>
          </p:cNvPr>
          <p:cNvPicPr>
            <a:picLocks noChangeAspect="1"/>
          </p:cNvPicPr>
          <p:nvPr/>
        </p:nvPicPr>
        <p:blipFill>
          <a:blip r:embed="rId6"/>
          <a:stretch>
            <a:fillRect/>
          </a:stretch>
        </p:blipFill>
        <p:spPr>
          <a:xfrm>
            <a:off x="3017615" y="3795922"/>
            <a:ext cx="720000" cy="720000"/>
          </a:xfrm>
          <a:prstGeom prst="ellipse">
            <a:avLst/>
          </a:prstGeom>
        </p:spPr>
      </p:pic>
      <p:pic>
        <p:nvPicPr>
          <p:cNvPr id="28" name="Picture 27" descr="A picture containing sign, stop, red&#10;&#10;Description automatically generated">
            <a:extLst>
              <a:ext uri="{FF2B5EF4-FFF2-40B4-BE49-F238E27FC236}">
                <a16:creationId xmlns:a16="http://schemas.microsoft.com/office/drawing/2014/main" id="{B007786C-5BC1-459A-B37E-FC25ADEDD2FF}"/>
              </a:ext>
            </a:extLst>
          </p:cNvPr>
          <p:cNvPicPr>
            <a:picLocks noChangeAspect="1"/>
          </p:cNvPicPr>
          <p:nvPr/>
        </p:nvPicPr>
        <p:blipFill>
          <a:blip r:embed="rId7"/>
          <a:stretch>
            <a:fillRect/>
          </a:stretch>
        </p:blipFill>
        <p:spPr>
          <a:xfrm>
            <a:off x="8210010" y="3795466"/>
            <a:ext cx="720000" cy="720000"/>
          </a:xfrm>
          <a:prstGeom prst="ellipse">
            <a:avLst/>
          </a:prstGeom>
        </p:spPr>
      </p:pic>
      <p:pic>
        <p:nvPicPr>
          <p:cNvPr id="29" name="Picture 28" descr="A picture containing drawing&#10;&#10;Description automatically generated">
            <a:extLst>
              <a:ext uri="{FF2B5EF4-FFF2-40B4-BE49-F238E27FC236}">
                <a16:creationId xmlns:a16="http://schemas.microsoft.com/office/drawing/2014/main" id="{0379B284-1BAA-48EC-BE94-AE2F41BB86DE}"/>
              </a:ext>
            </a:extLst>
          </p:cNvPr>
          <p:cNvPicPr>
            <a:picLocks noChangeAspect="1"/>
          </p:cNvPicPr>
          <p:nvPr/>
        </p:nvPicPr>
        <p:blipFill>
          <a:blip r:embed="rId8"/>
          <a:stretch>
            <a:fillRect/>
          </a:stretch>
        </p:blipFill>
        <p:spPr>
          <a:xfrm>
            <a:off x="4748413" y="3795922"/>
            <a:ext cx="720000" cy="720000"/>
          </a:xfrm>
          <a:prstGeom prst="ellipse">
            <a:avLst/>
          </a:prstGeom>
        </p:spPr>
      </p:pic>
      <p:sp>
        <p:nvSpPr>
          <p:cNvPr id="31" name="Rectangle: Rounded Corners 30">
            <a:extLst>
              <a:ext uri="{FF2B5EF4-FFF2-40B4-BE49-F238E27FC236}">
                <a16:creationId xmlns:a16="http://schemas.microsoft.com/office/drawing/2014/main" id="{E8D98207-F19B-40A1-BDA6-3715C2047DEB}"/>
              </a:ext>
            </a:extLst>
          </p:cNvPr>
          <p:cNvSpPr/>
          <p:nvPr/>
        </p:nvSpPr>
        <p:spPr>
          <a:xfrm>
            <a:off x="397476" y="5141910"/>
            <a:ext cx="4350937" cy="1391778"/>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bg1"/>
                </a:solidFill>
                <a:latin typeface="Century Gothic" panose="020B0502020202020204" pitchFamily="34" charset="0"/>
              </a:rPr>
              <a:t>Challenge:</a:t>
            </a:r>
          </a:p>
          <a:p>
            <a:pPr algn="ctr"/>
            <a:r>
              <a:rPr lang="en-GB" sz="1600" dirty="0">
                <a:solidFill>
                  <a:schemeClr val="bg1"/>
                </a:solidFill>
                <a:latin typeface="Century Gothic" panose="020B0502020202020204" pitchFamily="34" charset="0"/>
              </a:rPr>
              <a:t>For each one, try to explain your reasons. If you’re not delighted, what could be done to help you to feel better?</a:t>
            </a:r>
          </a:p>
        </p:txBody>
      </p:sp>
      <p:sp>
        <p:nvSpPr>
          <p:cNvPr id="32" name="Rectangle: Rounded Corners 31">
            <a:extLst>
              <a:ext uri="{FF2B5EF4-FFF2-40B4-BE49-F238E27FC236}">
                <a16:creationId xmlns:a16="http://schemas.microsoft.com/office/drawing/2014/main" id="{8645AC52-875A-43B0-8161-0607AEC9BE8C}"/>
              </a:ext>
            </a:extLst>
          </p:cNvPr>
          <p:cNvSpPr/>
          <p:nvPr/>
        </p:nvSpPr>
        <p:spPr>
          <a:xfrm>
            <a:off x="4914356" y="5141910"/>
            <a:ext cx="3754206" cy="1391778"/>
          </a:xfrm>
          <a:prstGeom prst="roundRect">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rPr>
              <a:t>In the classroom?</a:t>
            </a:r>
          </a:p>
          <a:p>
            <a:pPr algn="ctr"/>
            <a:r>
              <a:rPr lang="en-GB" sz="1600" dirty="0">
                <a:solidFill>
                  <a:schemeClr val="tx1"/>
                </a:solidFill>
                <a:latin typeface="Century Gothic" panose="020B0502020202020204" pitchFamily="34" charset="0"/>
              </a:rPr>
              <a:t>Hold up the number of fingers that shows your feelings. Remember to explain your reasons!</a:t>
            </a:r>
          </a:p>
        </p:txBody>
      </p:sp>
      <p:sp>
        <p:nvSpPr>
          <p:cNvPr id="33" name="Pentagon 20">
            <a:extLst>
              <a:ext uri="{FF2B5EF4-FFF2-40B4-BE49-F238E27FC236}">
                <a16:creationId xmlns:a16="http://schemas.microsoft.com/office/drawing/2014/main" id="{BA289448-64DC-4288-9EDB-D8B6ACC8B604}"/>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4" name="Shape 114">
            <a:extLst>
              <a:ext uri="{FF2B5EF4-FFF2-40B4-BE49-F238E27FC236}">
                <a16:creationId xmlns:a16="http://schemas.microsoft.com/office/drawing/2014/main" id="{FDA405F6-46C8-40D6-85D7-F72ADE37737C}"/>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pic>
        <p:nvPicPr>
          <p:cNvPr id="35" name="Picture 34">
            <a:extLst>
              <a:ext uri="{FF2B5EF4-FFF2-40B4-BE49-F238E27FC236}">
                <a16:creationId xmlns:a16="http://schemas.microsoft.com/office/drawing/2014/main" id="{5D480D9D-3830-48BC-B81E-294FD4E8DC8C}"/>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35357" y="259562"/>
            <a:ext cx="781953" cy="842104"/>
          </a:xfrm>
          <a:prstGeom prst="rect">
            <a:avLst/>
          </a:prstGeom>
        </p:spPr>
      </p:pic>
      <p:sp>
        <p:nvSpPr>
          <p:cNvPr id="36" name="Rectangle: Rounded Corners 33">
            <a:extLst>
              <a:ext uri="{FF2B5EF4-FFF2-40B4-BE49-F238E27FC236}">
                <a16:creationId xmlns:a16="http://schemas.microsoft.com/office/drawing/2014/main" id="{3F281893-37F9-4EFD-8AE5-38FA04630DF7}"/>
              </a:ext>
            </a:extLst>
          </p:cNvPr>
          <p:cNvSpPr/>
          <p:nvPr/>
        </p:nvSpPr>
        <p:spPr>
          <a:xfrm>
            <a:off x="840732" y="707107"/>
            <a:ext cx="6952725" cy="666096"/>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t>Now that you know what the new normal is, how do you feel about the changes that affect your day-to-day life?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850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4">
            <a:extLst>
              <a:ext uri="{FF2B5EF4-FFF2-40B4-BE49-F238E27FC236}">
                <a16:creationId xmlns:a16="http://schemas.microsoft.com/office/drawing/2014/main" id="{8806C1FF-7E28-42E7-9523-CB2C7C9A51A9}"/>
              </a:ext>
            </a:extLst>
          </p:cNvPr>
          <p:cNvSpPr/>
          <p:nvPr/>
        </p:nvSpPr>
        <p:spPr>
          <a:xfrm>
            <a:off x="768895" y="172872"/>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sp>
        <p:nvSpPr>
          <p:cNvPr id="15" name="Shape 114">
            <a:extLst>
              <a:ext uri="{FF2B5EF4-FFF2-40B4-BE49-F238E27FC236}">
                <a16:creationId xmlns:a16="http://schemas.microsoft.com/office/drawing/2014/main" id="{AC98DBA0-58D7-423A-A505-78A2F55BBA58}"/>
              </a:ext>
            </a:extLst>
          </p:cNvPr>
          <p:cNvSpPr/>
          <p:nvPr/>
        </p:nvSpPr>
        <p:spPr>
          <a:xfrm>
            <a:off x="796574" y="181055"/>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endParaRPr lang="en-GB" sz="2800" b="1">
              <a:solidFill>
                <a:schemeClr val="tx1"/>
              </a:solidFill>
              <a:latin typeface="Century Gothic" panose="020B0502020202020204" pitchFamily="34" charset="0"/>
              <a:ea typeface="Lato"/>
              <a:cs typeface="Lato"/>
              <a:sym typeface="Lato"/>
            </a:endParaRPr>
          </a:p>
        </p:txBody>
      </p:sp>
      <p:pic>
        <p:nvPicPr>
          <p:cNvPr id="7" name="Picture 6">
            <a:extLst>
              <a:ext uri="{FF2B5EF4-FFF2-40B4-BE49-F238E27FC236}">
                <a16:creationId xmlns:a16="http://schemas.microsoft.com/office/drawing/2014/main" id="{D9A17F5E-0205-4EED-AFDC-EEBF9A1C30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35357" y="259562"/>
            <a:ext cx="781953" cy="842104"/>
          </a:xfrm>
          <a:prstGeom prst="rect">
            <a:avLst/>
          </a:prstGeom>
        </p:spPr>
      </p:pic>
      <p:sp>
        <p:nvSpPr>
          <p:cNvPr id="2" name="AutoShape 2">
            <a:extLst>
              <a:ext uri="{FF2B5EF4-FFF2-40B4-BE49-F238E27FC236}">
                <a16:creationId xmlns:a16="http://schemas.microsoft.com/office/drawing/2014/main" id="{DFE98184-99F7-4AD9-9A24-CF59344D5E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Rounded Corners 17">
            <a:extLst>
              <a:ext uri="{FF2B5EF4-FFF2-40B4-BE49-F238E27FC236}">
                <a16:creationId xmlns:a16="http://schemas.microsoft.com/office/drawing/2014/main" id="{200FB760-DEDD-4437-BC83-22A56B329101}"/>
              </a:ext>
            </a:extLst>
          </p:cNvPr>
          <p:cNvSpPr/>
          <p:nvPr/>
        </p:nvSpPr>
        <p:spPr>
          <a:xfrm>
            <a:off x="317216" y="5859425"/>
            <a:ext cx="1393152" cy="630382"/>
          </a:xfrm>
          <a:prstGeom prst="roundRect">
            <a:avLst/>
          </a:pr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Delighted!</a:t>
            </a:r>
          </a:p>
        </p:txBody>
      </p:sp>
      <p:sp>
        <p:nvSpPr>
          <p:cNvPr id="19" name="Rectangle: Rounded Corners 18">
            <a:extLst>
              <a:ext uri="{FF2B5EF4-FFF2-40B4-BE49-F238E27FC236}">
                <a16:creationId xmlns:a16="http://schemas.microsoft.com/office/drawing/2014/main" id="{55D3AF16-4132-4D87-A679-AC229C7B4691}"/>
              </a:ext>
            </a:extLst>
          </p:cNvPr>
          <p:cNvSpPr/>
          <p:nvPr/>
        </p:nvSpPr>
        <p:spPr>
          <a:xfrm>
            <a:off x="2053589" y="5859425"/>
            <a:ext cx="1393152" cy="630382"/>
          </a:xfrm>
          <a:prstGeom prst="round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Happy</a:t>
            </a:r>
          </a:p>
        </p:txBody>
      </p:sp>
      <p:sp>
        <p:nvSpPr>
          <p:cNvPr id="20" name="Rectangle: Rounded Corners 19">
            <a:extLst>
              <a:ext uri="{FF2B5EF4-FFF2-40B4-BE49-F238E27FC236}">
                <a16:creationId xmlns:a16="http://schemas.microsoft.com/office/drawing/2014/main" id="{ED2B65BC-23BF-41FA-8E95-AD834A5EA01C}"/>
              </a:ext>
            </a:extLst>
          </p:cNvPr>
          <p:cNvSpPr/>
          <p:nvPr/>
        </p:nvSpPr>
        <p:spPr>
          <a:xfrm>
            <a:off x="3789962" y="5859425"/>
            <a:ext cx="1393152" cy="630382"/>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Okay</a:t>
            </a:r>
          </a:p>
        </p:txBody>
      </p:sp>
      <p:sp>
        <p:nvSpPr>
          <p:cNvPr id="22" name="Rectangle: Rounded Corners 21">
            <a:extLst>
              <a:ext uri="{FF2B5EF4-FFF2-40B4-BE49-F238E27FC236}">
                <a16:creationId xmlns:a16="http://schemas.microsoft.com/office/drawing/2014/main" id="{8F51CE8D-2223-433B-A718-D17A13C3F5E9}"/>
              </a:ext>
            </a:extLst>
          </p:cNvPr>
          <p:cNvSpPr/>
          <p:nvPr/>
        </p:nvSpPr>
        <p:spPr>
          <a:xfrm>
            <a:off x="5526335" y="5859425"/>
            <a:ext cx="1393152" cy="63038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rPr>
              <a:t>Nervous</a:t>
            </a:r>
          </a:p>
        </p:txBody>
      </p:sp>
      <p:sp>
        <p:nvSpPr>
          <p:cNvPr id="23" name="Rectangle: Rounded Corners 22">
            <a:extLst>
              <a:ext uri="{FF2B5EF4-FFF2-40B4-BE49-F238E27FC236}">
                <a16:creationId xmlns:a16="http://schemas.microsoft.com/office/drawing/2014/main" id="{BE754146-7C7E-42BF-93E9-5F514A37E0E2}"/>
              </a:ext>
            </a:extLst>
          </p:cNvPr>
          <p:cNvSpPr/>
          <p:nvPr/>
        </p:nvSpPr>
        <p:spPr>
          <a:xfrm>
            <a:off x="7262710" y="5859425"/>
            <a:ext cx="1393152" cy="630382"/>
          </a:xfrm>
          <a:prstGeom prst="roundRect">
            <a:avLst/>
          </a:prstGeom>
          <a:solidFill>
            <a:schemeClr val="tx2"/>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bg1"/>
                </a:solidFill>
                <a:latin typeface="Century Gothic" panose="020B0502020202020204" pitchFamily="34" charset="0"/>
              </a:rPr>
              <a:t>Worried</a:t>
            </a:r>
          </a:p>
        </p:txBody>
      </p:sp>
      <p:pic>
        <p:nvPicPr>
          <p:cNvPr id="17" name="Picture 16">
            <a:extLst>
              <a:ext uri="{FF2B5EF4-FFF2-40B4-BE49-F238E27FC236}">
                <a16:creationId xmlns:a16="http://schemas.microsoft.com/office/drawing/2014/main" id="{8B9CB0E2-0ABC-4BED-9ED6-E78D3271BA6F}"/>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6854" t="11598" r="83969" b="53549"/>
          <a:stretch/>
        </p:blipFill>
        <p:spPr>
          <a:xfrm>
            <a:off x="7630285" y="4792961"/>
            <a:ext cx="600001" cy="1080000"/>
          </a:xfrm>
          <a:prstGeom prst="roundRect">
            <a:avLst/>
          </a:prstGeom>
        </p:spPr>
      </p:pic>
      <p:pic>
        <p:nvPicPr>
          <p:cNvPr id="24" name="Picture 23">
            <a:extLst>
              <a:ext uri="{FF2B5EF4-FFF2-40B4-BE49-F238E27FC236}">
                <a16:creationId xmlns:a16="http://schemas.microsoft.com/office/drawing/2014/main" id="{38C4B7B1-4CD9-4BA3-97FF-C4A68FF2C7AD}"/>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26464" t="11459" r="64359" b="53688"/>
          <a:stretch/>
        </p:blipFill>
        <p:spPr>
          <a:xfrm>
            <a:off x="5922911" y="4792961"/>
            <a:ext cx="600001" cy="1080000"/>
          </a:xfrm>
          <a:prstGeom prst="roundRect">
            <a:avLst/>
          </a:prstGeom>
        </p:spPr>
      </p:pic>
      <p:pic>
        <p:nvPicPr>
          <p:cNvPr id="25" name="Picture 24">
            <a:extLst>
              <a:ext uri="{FF2B5EF4-FFF2-40B4-BE49-F238E27FC236}">
                <a16:creationId xmlns:a16="http://schemas.microsoft.com/office/drawing/2014/main" id="{2450E598-FBA2-4518-805A-C2E4861433AC}"/>
              </a:ext>
            </a:extLst>
          </p:cNvPr>
          <p:cNvPicPr>
            <a:picLocks noChangeAspect="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blip>
          <a:srcRect l="44271" t="59758" r="44973" b="5389"/>
          <a:stretch/>
        </p:blipFill>
        <p:spPr>
          <a:xfrm>
            <a:off x="4134921" y="4728309"/>
            <a:ext cx="703234" cy="1080000"/>
          </a:xfrm>
          <a:prstGeom prst="roundRect">
            <a:avLst/>
          </a:prstGeom>
        </p:spPr>
      </p:pic>
      <p:pic>
        <p:nvPicPr>
          <p:cNvPr id="26" name="Picture 25">
            <a:extLst>
              <a:ext uri="{FF2B5EF4-FFF2-40B4-BE49-F238E27FC236}">
                <a16:creationId xmlns:a16="http://schemas.microsoft.com/office/drawing/2014/main" id="{7AA5B1E4-FEE9-4EA1-85CE-52E0EF779F3D}"/>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64932" t="12245" r="25980" b="55562"/>
          <a:stretch/>
        </p:blipFill>
        <p:spPr>
          <a:xfrm>
            <a:off x="2428532" y="4765253"/>
            <a:ext cx="643267" cy="1080000"/>
          </a:xfrm>
          <a:prstGeom prst="roundRect">
            <a:avLst/>
          </a:prstGeom>
        </p:spPr>
      </p:pic>
      <p:pic>
        <p:nvPicPr>
          <p:cNvPr id="27" name="Picture 26">
            <a:extLst>
              <a:ext uri="{FF2B5EF4-FFF2-40B4-BE49-F238E27FC236}">
                <a16:creationId xmlns:a16="http://schemas.microsoft.com/office/drawing/2014/main" id="{FBAA1D52-410C-4878-ACD0-78FEBD3B975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blip>
          <a:srcRect l="82332" t="11094" r="4555" b="54053"/>
          <a:stretch/>
        </p:blipFill>
        <p:spPr>
          <a:xfrm>
            <a:off x="585118" y="4792961"/>
            <a:ext cx="857348" cy="1080000"/>
          </a:xfrm>
          <a:prstGeom prst="roundRect">
            <a:avLst/>
          </a:prstGeom>
        </p:spPr>
      </p:pic>
      <p:pic>
        <p:nvPicPr>
          <p:cNvPr id="4" name="Picture 3" descr="A close up of a sign&#10;&#10;Description automatically generated">
            <a:extLst>
              <a:ext uri="{FF2B5EF4-FFF2-40B4-BE49-F238E27FC236}">
                <a16:creationId xmlns:a16="http://schemas.microsoft.com/office/drawing/2014/main" id="{8970B82F-22B5-424D-84F6-23846E029913}"/>
              </a:ext>
            </a:extLst>
          </p:cNvPr>
          <p:cNvPicPr>
            <a:picLocks noChangeAspect="1"/>
          </p:cNvPicPr>
          <p:nvPr/>
        </p:nvPicPr>
        <p:blipFill>
          <a:blip r:embed="rId5"/>
          <a:stretch>
            <a:fillRect/>
          </a:stretch>
        </p:blipFill>
        <p:spPr>
          <a:xfrm>
            <a:off x="1274117" y="5391241"/>
            <a:ext cx="720000" cy="720000"/>
          </a:xfrm>
          <a:prstGeom prst="ellipse">
            <a:avLst/>
          </a:prstGeom>
        </p:spPr>
      </p:pic>
      <p:pic>
        <p:nvPicPr>
          <p:cNvPr id="6" name="Picture 5" descr="A close up of a logo&#10;&#10;Description automatically generated">
            <a:extLst>
              <a:ext uri="{FF2B5EF4-FFF2-40B4-BE49-F238E27FC236}">
                <a16:creationId xmlns:a16="http://schemas.microsoft.com/office/drawing/2014/main" id="{C641B183-FF62-4DDA-ADB4-A5150F3A0226}"/>
              </a:ext>
            </a:extLst>
          </p:cNvPr>
          <p:cNvPicPr>
            <a:picLocks noChangeAspect="1"/>
          </p:cNvPicPr>
          <p:nvPr/>
        </p:nvPicPr>
        <p:blipFill>
          <a:blip r:embed="rId6"/>
          <a:stretch>
            <a:fillRect/>
          </a:stretch>
        </p:blipFill>
        <p:spPr>
          <a:xfrm>
            <a:off x="6466511" y="5391241"/>
            <a:ext cx="720000" cy="720000"/>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4F8A6CF6-0E3D-424F-A700-C043041B4E2A}"/>
              </a:ext>
            </a:extLst>
          </p:cNvPr>
          <p:cNvPicPr>
            <a:picLocks noChangeAspect="1"/>
          </p:cNvPicPr>
          <p:nvPr/>
        </p:nvPicPr>
        <p:blipFill>
          <a:blip r:embed="rId7"/>
          <a:stretch>
            <a:fillRect/>
          </a:stretch>
        </p:blipFill>
        <p:spPr>
          <a:xfrm>
            <a:off x="3004915" y="5391241"/>
            <a:ext cx="720000" cy="720000"/>
          </a:xfrm>
          <a:prstGeom prst="ellipse">
            <a:avLst/>
          </a:prstGeom>
        </p:spPr>
      </p:pic>
      <p:pic>
        <p:nvPicPr>
          <p:cNvPr id="12" name="Picture 11" descr="A picture containing sign, stop, red&#10;&#10;Description automatically generated">
            <a:extLst>
              <a:ext uri="{FF2B5EF4-FFF2-40B4-BE49-F238E27FC236}">
                <a16:creationId xmlns:a16="http://schemas.microsoft.com/office/drawing/2014/main" id="{138F544B-0F6A-4350-99C1-D2DF09F0C2FC}"/>
              </a:ext>
            </a:extLst>
          </p:cNvPr>
          <p:cNvPicPr>
            <a:picLocks noChangeAspect="1"/>
          </p:cNvPicPr>
          <p:nvPr/>
        </p:nvPicPr>
        <p:blipFill>
          <a:blip r:embed="rId8"/>
          <a:stretch>
            <a:fillRect/>
          </a:stretch>
        </p:blipFill>
        <p:spPr>
          <a:xfrm>
            <a:off x="8197310" y="5390785"/>
            <a:ext cx="720000" cy="720000"/>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0DCE4DB-C736-477F-AFD5-5EC8DFA65E41}"/>
              </a:ext>
            </a:extLst>
          </p:cNvPr>
          <p:cNvPicPr>
            <a:picLocks noChangeAspect="1"/>
          </p:cNvPicPr>
          <p:nvPr/>
        </p:nvPicPr>
        <p:blipFill>
          <a:blip r:embed="rId9"/>
          <a:stretch>
            <a:fillRect/>
          </a:stretch>
        </p:blipFill>
        <p:spPr>
          <a:xfrm>
            <a:off x="4735713" y="5391241"/>
            <a:ext cx="720000" cy="720000"/>
          </a:xfrm>
          <a:prstGeom prst="ellipse">
            <a:avLst/>
          </a:prstGeom>
        </p:spPr>
      </p:pic>
      <p:sp>
        <p:nvSpPr>
          <p:cNvPr id="36" name="Rectangle: Rounded Corners 33">
            <a:extLst>
              <a:ext uri="{FF2B5EF4-FFF2-40B4-BE49-F238E27FC236}">
                <a16:creationId xmlns:a16="http://schemas.microsoft.com/office/drawing/2014/main" id="{58822CDF-6C75-44ED-AD70-9B2785ED100E}"/>
              </a:ext>
            </a:extLst>
          </p:cNvPr>
          <p:cNvSpPr/>
          <p:nvPr/>
        </p:nvSpPr>
        <p:spPr>
          <a:xfrm>
            <a:off x="566907" y="3488327"/>
            <a:ext cx="3852692" cy="979334"/>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Going to see your grandparents or other people who may be vulnerable.</a:t>
            </a:r>
          </a:p>
        </p:txBody>
      </p:sp>
      <p:pic>
        <p:nvPicPr>
          <p:cNvPr id="3" name="Picture 2">
            <a:extLst>
              <a:ext uri="{FF2B5EF4-FFF2-40B4-BE49-F238E27FC236}">
                <a16:creationId xmlns:a16="http://schemas.microsoft.com/office/drawing/2014/main" id="{AB675F78-A067-477E-BA0D-2A4E983AC8A4}"/>
              </a:ext>
            </a:extLst>
          </p:cNvPr>
          <p:cNvPicPr>
            <a:picLocks noChangeAspect="1"/>
          </p:cNvPicPr>
          <p:nvPr/>
        </p:nvPicPr>
        <p:blipFill>
          <a:blip r:embed="rId10"/>
          <a:stretch>
            <a:fillRect/>
          </a:stretch>
        </p:blipFill>
        <p:spPr>
          <a:xfrm>
            <a:off x="4724400" y="2249361"/>
            <a:ext cx="3667525" cy="2358000"/>
          </a:xfrm>
          <a:prstGeom prst="rect">
            <a:avLst/>
          </a:prstGeom>
        </p:spPr>
      </p:pic>
      <p:pic>
        <p:nvPicPr>
          <p:cNvPr id="30" name="Picture 29">
            <a:extLst>
              <a:ext uri="{FF2B5EF4-FFF2-40B4-BE49-F238E27FC236}">
                <a16:creationId xmlns:a16="http://schemas.microsoft.com/office/drawing/2014/main" id="{82350184-16BC-48DF-82C1-FE5139F6B39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85119" y="1024291"/>
            <a:ext cx="3834482" cy="2346686"/>
          </a:xfrm>
          <a:prstGeom prst="rect">
            <a:avLst/>
          </a:prstGeom>
          <a:solidFill>
            <a:schemeClr val="accent1"/>
          </a:solidFill>
        </p:spPr>
      </p:pic>
      <p:sp>
        <p:nvSpPr>
          <p:cNvPr id="28" name="Rectangle: Rounded Corners 27">
            <a:extLst>
              <a:ext uri="{FF2B5EF4-FFF2-40B4-BE49-F238E27FC236}">
                <a16:creationId xmlns:a16="http://schemas.microsoft.com/office/drawing/2014/main" id="{8F899720-4BB6-496D-8C01-2B4C41F33D9D}"/>
              </a:ext>
            </a:extLst>
          </p:cNvPr>
          <p:cNvSpPr/>
          <p:nvPr/>
        </p:nvSpPr>
        <p:spPr>
          <a:xfrm>
            <a:off x="4724400" y="1215399"/>
            <a:ext cx="3667525" cy="875198"/>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panose="020B0502020202020204" pitchFamily="34" charset="0"/>
                <a:ea typeface="Century Gothic"/>
                <a:cs typeface="Century Gothic"/>
                <a:sym typeface="Century Gothic"/>
              </a:rPr>
              <a:t>Lockdown and social distancing measures which have already been relaxed.</a:t>
            </a:r>
          </a:p>
        </p:txBody>
      </p:sp>
      <p:sp>
        <p:nvSpPr>
          <p:cNvPr id="31" name="Pentagon 20">
            <a:extLst>
              <a:ext uri="{FF2B5EF4-FFF2-40B4-BE49-F238E27FC236}">
                <a16:creationId xmlns:a16="http://schemas.microsoft.com/office/drawing/2014/main" id="{379AEC1D-9132-4BBC-833A-2725693016EC}"/>
              </a:ext>
            </a:extLst>
          </p:cNvPr>
          <p:cNvSpPr/>
          <p:nvPr/>
        </p:nvSpPr>
        <p:spPr>
          <a:xfrm>
            <a:off x="37911" y="181055"/>
            <a:ext cx="758663" cy="538608"/>
          </a:xfrm>
          <a:prstGeom prst="homePlate">
            <a:avLst/>
          </a:prstGeom>
          <a:solidFill>
            <a:srgbClr val="AA32E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Century Gothic" charset="0"/>
                <a:ea typeface="Century Gothic" charset="0"/>
                <a:cs typeface="Century Gothic" charset="0"/>
              </a:rPr>
              <a:t>3</a:t>
            </a:r>
          </a:p>
        </p:txBody>
      </p:sp>
      <p:sp>
        <p:nvSpPr>
          <p:cNvPr id="32" name="Shape 114">
            <a:extLst>
              <a:ext uri="{FF2B5EF4-FFF2-40B4-BE49-F238E27FC236}">
                <a16:creationId xmlns:a16="http://schemas.microsoft.com/office/drawing/2014/main" id="{5D643A46-D0B3-43F9-B058-DB733F53B2C6}"/>
              </a:ext>
            </a:extLst>
          </p:cNvPr>
          <p:cNvSpPr/>
          <p:nvPr/>
        </p:nvSpPr>
        <p:spPr>
          <a:xfrm>
            <a:off x="796573" y="20860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800" b="1" dirty="0">
                <a:latin typeface="Century Gothic" panose="020B0502020202020204" pitchFamily="34" charset="0"/>
                <a:ea typeface="Lato"/>
                <a:cs typeface="Lato"/>
                <a:sym typeface="Lato"/>
              </a:rPr>
              <a:t>How do you feel about it?</a:t>
            </a:r>
            <a:endParaRPr lang="en-GB" sz="2800" b="1" dirty="0">
              <a:solidFill>
                <a:schemeClr val="tx1"/>
              </a:solidFill>
              <a:latin typeface="Century Gothic" panose="020B0502020202020204" pitchFamily="34" charset="0"/>
              <a:ea typeface="Lato"/>
              <a:cs typeface="Lato"/>
              <a:sym typeface="Lato"/>
            </a:endParaRPr>
          </a:p>
        </p:txBody>
      </p:sp>
    </p:spTree>
    <p:extLst>
      <p:ext uri="{BB962C8B-B14F-4D97-AF65-F5344CB8AC3E}">
        <p14:creationId xmlns:p14="http://schemas.microsoft.com/office/powerpoint/2010/main" val="26881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theme1.xml><?xml version="1.0" encoding="utf-8"?>
<a:theme xmlns:a="http://schemas.openxmlformats.org/drawingml/2006/main" name="Colleges 2020">
  <a:themeElements>
    <a:clrScheme name="Custom 2">
      <a:dk1>
        <a:srgbClr val="FFFFFF"/>
      </a:dk1>
      <a:lt1>
        <a:srgbClr val="000000"/>
      </a:lt1>
      <a:dk2>
        <a:srgbClr val="DDE8F6"/>
      </a:dk2>
      <a:lt2>
        <a:srgbClr val="6088EF"/>
      </a:lt2>
      <a:accent1>
        <a:srgbClr val="FFD3D6"/>
      </a:accent1>
      <a:accent2>
        <a:srgbClr val="DF6068"/>
      </a:accent2>
      <a:accent3>
        <a:srgbClr val="FFFFCC"/>
      </a:accent3>
      <a:accent4>
        <a:srgbClr val="F2F2F2"/>
      </a:accent4>
      <a:accent5>
        <a:srgbClr val="F8AEB5"/>
      </a:accent5>
      <a:accent6>
        <a:srgbClr val="FFFF00"/>
      </a:accent6>
      <a:hlink>
        <a:srgbClr val="000000"/>
      </a:hlink>
      <a:folHlink>
        <a:srgbClr val="FFFFFF"/>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lleges 2020" id="{7C05CD42-F35E-4E34-B7F2-73F2A771F85F}" vid="{357A42E1-F8C5-42F3-ABD3-3160F015A48C}"/>
    </a:ext>
  </a:extLst>
</a:theme>
</file>

<file path=ppt/theme/theme2.xml><?xml version="1.0" encoding="utf-8"?>
<a:theme xmlns:a="http://schemas.openxmlformats.org/drawingml/2006/main" name="VfS Secondary 2020">
  <a:themeElements>
    <a:clrScheme name="Custom 6">
      <a:dk1>
        <a:srgbClr val="FFFFFF"/>
      </a:dk1>
      <a:lt1>
        <a:srgbClr val="000000"/>
      </a:lt1>
      <a:dk2>
        <a:srgbClr val="EACEFA"/>
      </a:dk2>
      <a:lt2>
        <a:srgbClr val="AA32EA"/>
      </a:lt2>
      <a:accent1>
        <a:srgbClr val="D6F6EF"/>
      </a:accent1>
      <a:accent2>
        <a:srgbClr val="97E8D7"/>
      </a:accent2>
      <a:accent3>
        <a:srgbClr val="FFFFCC"/>
      </a:accent3>
      <a:accent4>
        <a:srgbClr val="F3F3F3"/>
      </a:accent4>
      <a:accent5>
        <a:srgbClr val="97E8D7"/>
      </a:accent5>
      <a:accent6>
        <a:srgbClr val="000000"/>
      </a:accent6>
      <a:hlink>
        <a:srgbClr val="000000"/>
      </a:hlink>
      <a:folHlink>
        <a:srgbClr val="000000"/>
      </a:folHlink>
    </a:clrScheme>
    <a:fontScheme name="VfS Primary">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fS Secondary V2" id="{BE365E8E-5A2B-4E58-AA6A-5327844D5BEE}" vid="{259619B4-93E7-4BDC-A7D9-5F671DBD5CD1}"/>
    </a:ext>
  </a:extLst>
</a:theme>
</file>

<file path=ppt/theme/theme3.xml><?xml version="1.0" encoding="utf-8"?>
<a:theme xmlns:a="http://schemas.openxmlformats.org/drawingml/2006/main" name="VfS Prisons 2020">
  <a:themeElements>
    <a:clrScheme name="Custom 8">
      <a:dk1>
        <a:srgbClr val="FFFFFF"/>
      </a:dk1>
      <a:lt1>
        <a:srgbClr val="000000"/>
      </a:lt1>
      <a:dk2>
        <a:srgbClr val="C3EFEF"/>
      </a:dk2>
      <a:lt2>
        <a:srgbClr val="30AFAF"/>
      </a:lt2>
      <a:accent1>
        <a:srgbClr val="EAB7D4"/>
      </a:accent1>
      <a:accent2>
        <a:srgbClr val="C93F8D"/>
      </a:accent2>
      <a:accent3>
        <a:srgbClr val="FFFFCC"/>
      </a:accent3>
      <a:accent4>
        <a:srgbClr val="F2F2F2"/>
      </a:accent4>
      <a:accent5>
        <a:srgbClr val="7F7F7F"/>
      </a:accent5>
      <a:accent6>
        <a:srgbClr val="000000"/>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fS College 2020">
  <a:themeElements>
    <a:clrScheme name="Custom 8">
      <a:dk1>
        <a:srgbClr val="FFFFFF"/>
      </a:dk1>
      <a:lt1>
        <a:srgbClr val="000000"/>
      </a:lt1>
      <a:dk2>
        <a:srgbClr val="C3EFEF"/>
      </a:dk2>
      <a:lt2>
        <a:srgbClr val="30AFAF"/>
      </a:lt2>
      <a:accent1>
        <a:srgbClr val="EAB7D4"/>
      </a:accent1>
      <a:accent2>
        <a:srgbClr val="C93F8D"/>
      </a:accent2>
      <a:accent3>
        <a:srgbClr val="FFFFCC"/>
      </a:accent3>
      <a:accent4>
        <a:srgbClr val="F2F2F2"/>
      </a:accent4>
      <a:accent5>
        <a:srgbClr val="7F7F7F"/>
      </a:accent5>
      <a:accent6>
        <a:srgbClr val="000000"/>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VotesforSchools 2020 Theme</Template>
  <TotalTime>2604</TotalTime>
  <Words>1483</Words>
  <Application>Microsoft Office PowerPoint</Application>
  <PresentationFormat>On-screen Show (4:3)</PresentationFormat>
  <Paragraphs>214</Paragraphs>
  <Slides>16</Slides>
  <Notes>16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Arial</vt:lpstr>
      <vt:lpstr>Calibri</vt:lpstr>
      <vt:lpstr>Century Gothic</vt:lpstr>
      <vt:lpstr>Lato</vt:lpstr>
      <vt:lpstr>Colleges 2020</vt:lpstr>
      <vt:lpstr>VfS Secondary 2020</vt:lpstr>
      <vt:lpstr>VfS Prisons 2020</vt:lpstr>
      <vt:lpstr>VfS College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vote from home at…  https://www.surveymonkey.co.uk/r/vfs-secondary-new-normal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Esslemont</dc:creator>
  <cp:lastModifiedBy>Rowlinson.J - Drama</cp:lastModifiedBy>
  <cp:revision>100</cp:revision>
  <dcterms:created xsi:type="dcterms:W3CDTF">2017-10-02T13:40:32Z</dcterms:created>
  <dcterms:modified xsi:type="dcterms:W3CDTF">2020-06-29T09:07:29Z</dcterms:modified>
</cp:coreProperties>
</file>